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4" autoAdjust="0"/>
    <p:restoredTop sz="94660"/>
  </p:normalViewPr>
  <p:slideViewPr>
    <p:cSldViewPr snapToGrid="0" showGuides="1">
      <p:cViewPr varScale="1">
        <p:scale>
          <a:sx n="111" d="100"/>
          <a:sy n="111" d="100"/>
        </p:scale>
        <p:origin x="68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D08A22-4BD9-45C9-8530-092403896E46}" type="datetimeFigureOut">
              <a:rPr lang="ko-KR" altLang="en-US" smtClean="0"/>
              <a:t>2025-11-03</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886C0-CD79-4FAF-ADF9-624875509151}" type="slidenum">
              <a:rPr lang="ko-KR" altLang="en-US" smtClean="0"/>
              <a:t>‹#›</a:t>
            </a:fld>
            <a:endParaRPr lang="ko-KR" altLang="en-US"/>
          </a:p>
        </p:txBody>
      </p:sp>
    </p:spTree>
    <p:extLst>
      <p:ext uri="{BB962C8B-B14F-4D97-AF65-F5344CB8AC3E}">
        <p14:creationId xmlns:p14="http://schemas.microsoft.com/office/powerpoint/2010/main" val="91339657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030D78-C040-458D-8154-A1820EAE72E9}" type="slidenum">
              <a:rPr lang="en-GB" smtClean="0"/>
              <a:t>1</a:t>
            </a:fld>
            <a:endParaRPr lang="en-GB" dirty="0"/>
          </a:p>
        </p:txBody>
      </p:sp>
    </p:spTree>
    <p:extLst>
      <p:ext uri="{BB962C8B-B14F-4D97-AF65-F5344CB8AC3E}">
        <p14:creationId xmlns:p14="http://schemas.microsoft.com/office/powerpoint/2010/main" val="1686093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1676086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3</a:t>
            </a:fld>
            <a:endParaRPr lang="en-GB" dirty="0"/>
          </a:p>
        </p:txBody>
      </p:sp>
    </p:spTree>
    <p:extLst>
      <p:ext uri="{BB962C8B-B14F-4D97-AF65-F5344CB8AC3E}">
        <p14:creationId xmlns:p14="http://schemas.microsoft.com/office/powerpoint/2010/main" val="3310036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4</a:t>
            </a:fld>
            <a:endParaRPr lang="en-GB" dirty="0"/>
          </a:p>
        </p:txBody>
      </p:sp>
    </p:spTree>
    <p:extLst>
      <p:ext uri="{BB962C8B-B14F-4D97-AF65-F5344CB8AC3E}">
        <p14:creationId xmlns:p14="http://schemas.microsoft.com/office/powerpoint/2010/main" val="673664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5</a:t>
            </a:fld>
            <a:endParaRPr lang="en-GB" dirty="0"/>
          </a:p>
        </p:txBody>
      </p:sp>
    </p:spTree>
    <p:extLst>
      <p:ext uri="{BB962C8B-B14F-4D97-AF65-F5344CB8AC3E}">
        <p14:creationId xmlns:p14="http://schemas.microsoft.com/office/powerpoint/2010/main" val="2392401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6</a:t>
            </a:fld>
            <a:endParaRPr lang="en-GB" dirty="0"/>
          </a:p>
        </p:txBody>
      </p:sp>
    </p:spTree>
    <p:extLst>
      <p:ext uri="{BB962C8B-B14F-4D97-AF65-F5344CB8AC3E}">
        <p14:creationId xmlns:p14="http://schemas.microsoft.com/office/powerpoint/2010/main" val="1054068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7</a:t>
            </a:fld>
            <a:endParaRPr lang="en-GB" dirty="0"/>
          </a:p>
        </p:txBody>
      </p:sp>
    </p:spTree>
    <p:extLst>
      <p:ext uri="{BB962C8B-B14F-4D97-AF65-F5344CB8AC3E}">
        <p14:creationId xmlns:p14="http://schemas.microsoft.com/office/powerpoint/2010/main" val="922933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8</a:t>
            </a:fld>
            <a:endParaRPr lang="en-GB" dirty="0"/>
          </a:p>
        </p:txBody>
      </p:sp>
    </p:spTree>
    <p:extLst>
      <p:ext uri="{BB962C8B-B14F-4D97-AF65-F5344CB8AC3E}">
        <p14:creationId xmlns:p14="http://schemas.microsoft.com/office/powerpoint/2010/main" val="4175379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9</a:t>
            </a:fld>
            <a:endParaRPr lang="en-GB" dirty="0"/>
          </a:p>
        </p:txBody>
      </p:sp>
    </p:spTree>
    <p:extLst>
      <p:ext uri="{BB962C8B-B14F-4D97-AF65-F5344CB8AC3E}">
        <p14:creationId xmlns:p14="http://schemas.microsoft.com/office/powerpoint/2010/main" val="751035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1514472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1497096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868651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Pr>
        <a:solidFill>
          <a:schemeClr val="tx1"/>
        </a:solidFill>
        <a:effectLst/>
      </p:bgPr>
    </p:bg>
    <p:spTree>
      <p:nvGrpSpPr>
        <p:cNvPr id="1" name=""/>
        <p:cNvGrpSpPr/>
        <p:nvPr/>
      </p:nvGrpSpPr>
      <p:grpSpPr>
        <a:xfrm>
          <a:off x="0" y="0"/>
          <a:ext cx="0" cy="0"/>
          <a:chOff x="0" y="0"/>
          <a:chExt cx="0" cy="0"/>
        </a:xfrm>
      </p:grpSpPr>
      <p:pic>
        <p:nvPicPr>
          <p:cNvPr id="5" name="Picture 2" descr="http://image.samsung.com/uk/smartphones/galaxy-note8/images/galaxy-note8_design_planet.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945116" y="228943"/>
            <a:ext cx="11246884" cy="63263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78130" y="3186095"/>
            <a:ext cx="9144000" cy="880558"/>
          </a:xfrm>
          <a:prstGeom prst="rect">
            <a:avLst/>
          </a:prstGeom>
        </p:spPr>
        <p:txBody>
          <a:bodyPr anchor="t" anchorCtr="0">
            <a:normAutofit/>
          </a:bodyPr>
          <a:lstStyle>
            <a:lvl1pPr algn="l">
              <a:defRPr sz="2000">
                <a:solidFill>
                  <a:schemeClr val="bg1"/>
                </a:solidFill>
                <a:latin typeface="SamsungOne-700" panose="020B0803030303020204" pitchFamily="34" charset="0"/>
                <a:ea typeface="SamsungOne-700" panose="020B0803030303020204" pitchFamily="34" charset="0"/>
              </a:defRPr>
            </a:lvl1pPr>
          </a:lstStyle>
          <a:p>
            <a:r>
              <a:rPr lang="en-US" dirty="0"/>
              <a:t>Click to edit Master title style</a:t>
            </a:r>
            <a:endParaRPr lang="en-GB" dirty="0"/>
          </a:p>
        </p:txBody>
      </p:sp>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0965" y="2036764"/>
            <a:ext cx="4814810" cy="731483"/>
          </a:xfrm>
          <a:prstGeom prst="rect">
            <a:avLst/>
          </a:prstGeom>
        </p:spPr>
      </p:pic>
    </p:spTree>
    <p:extLst>
      <p:ext uri="{BB962C8B-B14F-4D97-AF65-F5344CB8AC3E}">
        <p14:creationId xmlns:p14="http://schemas.microsoft.com/office/powerpoint/2010/main" val="628009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subtitl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701" y="105749"/>
            <a:ext cx="5824541" cy="755650"/>
          </a:xfrm>
          <a:prstGeom prst="rect">
            <a:avLst/>
          </a:prstGeom>
        </p:spPr>
        <p:txBody>
          <a:bodyPr anchor="t" anchorCtr="0">
            <a:normAutofit/>
          </a:bodyPr>
          <a:lstStyle>
            <a:lvl1pPr>
              <a:defRPr sz="2400">
                <a:solidFill>
                  <a:schemeClr val="tx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266701" y="1073784"/>
            <a:ext cx="11590337" cy="503556"/>
          </a:xfrm>
          <a:prstGeom prst="rect">
            <a:avLst/>
          </a:prstGeom>
          <a:noFill/>
        </p:spPr>
        <p:txBody>
          <a:bodyPr anchor="ctr">
            <a:normAutofit/>
          </a:bodyPr>
          <a:lstStyle>
            <a:lvl1pPr marL="0" indent="0">
              <a:buFont typeface="SamsungOne-700" panose="020B0803030303020204" pitchFamily="34" charset="0"/>
              <a:buNone/>
              <a:defRPr sz="2400">
                <a:solidFill>
                  <a:schemeClr val="tx1"/>
                </a:solidFill>
                <a:latin typeface="+mn-lt"/>
                <a:ea typeface="Samsung Sharp Sans Bold" pitchFamily="50" charset="0"/>
                <a:cs typeface="Samsung Sharp Sans Bold" pitchFamily="50" charset="0"/>
              </a:defRPr>
            </a:lvl1pPr>
            <a:lvl2pPr marL="228600" indent="-228600">
              <a:buFont typeface="Arial" panose="020B0604020202020204" pitchFamily="34" charset="0"/>
              <a:buChar char="•"/>
              <a:defRPr sz="1400">
                <a:solidFill>
                  <a:schemeClr val="tx1"/>
                </a:solidFill>
              </a:defRPr>
            </a:lvl2pPr>
            <a:lvl3pPr marL="228600" indent="-228600">
              <a:buFont typeface="SamsungOne-700" panose="020B0803030303020204" pitchFamily="34" charset="0"/>
              <a:buChar char="–"/>
              <a:defRPr sz="1200">
                <a:solidFill>
                  <a:schemeClr val="tx1"/>
                </a:solidFill>
              </a:defRPr>
            </a:lvl3pPr>
            <a:lvl4pPr marL="228600" indent="-228600">
              <a:buFont typeface="SamsungOne-700" panose="020B0803030303020204" pitchFamily="34" charset="0"/>
              <a:buChar char="–"/>
              <a:defRPr sz="1100">
                <a:solidFill>
                  <a:schemeClr val="tx1"/>
                </a:solidFill>
              </a:defRPr>
            </a:lvl4pPr>
            <a:lvl5pPr marL="228600" indent="-228600">
              <a:buFont typeface="SamsungOne-700" panose="020B0803030303020204" pitchFamily="34" charset="0"/>
              <a:buChar char="–"/>
              <a:defRPr sz="1100">
                <a:solidFill>
                  <a:schemeClr val="tx1"/>
                </a:solidFill>
              </a:defRPr>
            </a:lvl5pPr>
          </a:lstStyle>
          <a:p>
            <a:pPr lvl="0"/>
            <a:r>
              <a:rPr lang="en-US" dirty="0"/>
              <a:t>Edit Master text styles</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F2ED85A-AAF8-4771-AF7A-3C59F03DCC66}" type="slidenum">
              <a:rPr lang="en-GB" smtClean="0"/>
              <a:pPr/>
              <a:t>‹#›</a:t>
            </a:fld>
            <a:endParaRPr lang="en-GB" dirty="0"/>
          </a:p>
        </p:txBody>
      </p:sp>
      <p:cxnSp>
        <p:nvCxnSpPr>
          <p:cNvPr id="12" name="Straight Connector 11"/>
          <p:cNvCxnSpPr/>
          <p:nvPr userDrawn="1"/>
        </p:nvCxnSpPr>
        <p:spPr>
          <a:xfrm>
            <a:off x="371475" y="6345238"/>
            <a:ext cx="1148556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Footer Placeholder 4"/>
          <p:cNvSpPr>
            <a:spLocks noGrp="1"/>
          </p:cNvSpPr>
          <p:nvPr>
            <p:ph type="ftr" sz="quarter" idx="3"/>
          </p:nvPr>
        </p:nvSpPr>
        <p:spPr>
          <a:xfrm>
            <a:off x="655321" y="6370320"/>
            <a:ext cx="4788218" cy="346710"/>
          </a:xfrm>
          <a:prstGeom prst="rect">
            <a:avLst/>
          </a:prstGeom>
        </p:spPr>
        <p:txBody>
          <a:bodyPr vert="horz" lIns="91440" tIns="45720" rIns="91440" bIns="45720" rtlCol="0" anchor="ctr"/>
          <a:lstStyle>
            <a:lvl1pPr algn="l">
              <a:defRPr sz="1000">
                <a:solidFill>
                  <a:schemeClr val="tx1"/>
                </a:solidFill>
                <a:latin typeface="SamsungOne 400" panose="020B0503030303020204" pitchFamily="34" charset="0"/>
                <a:ea typeface="SamsungOne 400" panose="020B0503030303020204" pitchFamily="34" charset="0"/>
              </a:defRPr>
            </a:lvl1pPr>
          </a:lstStyle>
          <a:p>
            <a:r>
              <a:rPr lang="en-GB" dirty="0"/>
              <a:t>Boost-up with Samsung Research.  Confidential.</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84230" y="6461323"/>
            <a:ext cx="872808" cy="132835"/>
          </a:xfrm>
          <a:prstGeom prst="rect">
            <a:avLst/>
          </a:prstGeom>
        </p:spPr>
      </p:pic>
    </p:spTree>
    <p:extLst>
      <p:ext uri="{BB962C8B-B14F-4D97-AF65-F5344CB8AC3E}">
        <p14:creationId xmlns:p14="http://schemas.microsoft.com/office/powerpoint/2010/main" val="1514671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37338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 편집</a:t>
            </a:r>
          </a:p>
        </p:txBody>
      </p:sp>
      <p:sp>
        <p:nvSpPr>
          <p:cNvPr id="4" name="날짜 개체 틀 3"/>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254732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838200" y="1825625"/>
            <a:ext cx="5181600" cy="435133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72200" y="1825625"/>
            <a:ext cx="5181600" cy="435133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3271791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1259885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3560764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281329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1434916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p:cNvSpPr>
            <a:spLocks noGrp="1"/>
          </p:cNvSpPr>
          <p:nvPr>
            <p:ph type="dt" sz="half" idx="10"/>
          </p:nvPr>
        </p:nvSpPr>
        <p:spPr/>
        <p:txBody>
          <a:bodyPr/>
          <a:lstStyle/>
          <a:p>
            <a:fld id="{35712739-F7D4-4200-B186-6B05FB537A08}" type="datetimeFigureOut">
              <a:rPr lang="ko-KR" altLang="en-US" smtClean="0"/>
              <a:t>2025-11-03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203668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12739-F7D4-4200-B186-6B05FB537A08}" type="datetimeFigureOut">
              <a:rPr lang="ko-KR" altLang="en-US" smtClean="0"/>
              <a:t>2025-11-03</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907BF-8AA5-49B0-B01A-AD86DD9CDB11}" type="slidenum">
              <a:rPr lang="ko-KR" altLang="en-US" smtClean="0"/>
              <a:t>‹#›</a:t>
            </a:fld>
            <a:endParaRPr lang="ko-KR" altLang="en-US"/>
          </a:p>
        </p:txBody>
      </p:sp>
    </p:spTree>
    <p:extLst>
      <p:ext uri="{BB962C8B-B14F-4D97-AF65-F5344CB8AC3E}">
        <p14:creationId xmlns:p14="http://schemas.microsoft.com/office/powerpoint/2010/main" val="573284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mailto:Boostup_JP@Samsung.com"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140" y="3425938"/>
            <a:ext cx="9144000" cy="880558"/>
          </a:xfrm>
        </p:spPr>
        <p:txBody>
          <a:bodyPr>
            <a:normAutofit fontScale="90000"/>
          </a:bodyPr>
          <a:lstStyle/>
          <a:p>
            <a:r>
              <a:rPr lang="en-GB" sz="4000" i="1" dirty="0">
                <a:latin typeface="+mn-lt"/>
                <a:ea typeface="Samsung Sharp Sans Bold" pitchFamily="2" charset="0"/>
                <a:cs typeface="Samsung Sharp Sans Bold" pitchFamily="2" charset="0"/>
              </a:rPr>
              <a:t>[ company name ]</a:t>
            </a:r>
            <a:br>
              <a:rPr lang="en-GB" sz="4000" dirty="0">
                <a:latin typeface="Samsung Sharp Sans Bold" pitchFamily="2" charset="0"/>
                <a:ea typeface="Samsung Sharp Sans Bold" pitchFamily="2" charset="0"/>
                <a:cs typeface="Samsung Sharp Sans Bold" pitchFamily="2" charset="0"/>
              </a:rPr>
            </a:br>
            <a:br>
              <a:rPr lang="en-GB" sz="4000" dirty="0">
                <a:latin typeface="Samsung Sharp Sans Bold" pitchFamily="2" charset="0"/>
                <a:ea typeface="Samsung Sharp Sans Bold" pitchFamily="2" charset="0"/>
                <a:cs typeface="Samsung Sharp Sans Bold" pitchFamily="2" charset="0"/>
              </a:rPr>
            </a:br>
            <a:br>
              <a:rPr lang="en-GB" sz="4000" dirty="0">
                <a:latin typeface="Samsung Sharp Sans Bold" pitchFamily="2" charset="0"/>
                <a:ea typeface="Samsung Sharp Sans Bold" pitchFamily="2" charset="0"/>
                <a:cs typeface="Samsung Sharp Sans Bold" pitchFamily="2" charset="0"/>
              </a:rPr>
            </a:br>
            <a:r>
              <a:rPr lang="en-GB" sz="3600" dirty="0">
                <a:latin typeface="+mn-lt"/>
                <a:ea typeface="Samsung Sharp Sans Bold" pitchFamily="2" charset="0"/>
                <a:cs typeface="Samsung Sharp Sans Bold" pitchFamily="2" charset="0"/>
              </a:rPr>
              <a:t>Boost-up with Samsung Research 2025 </a:t>
            </a:r>
            <a:r>
              <a:rPr lang="en-IL" sz="3600" dirty="0">
                <a:latin typeface="+mn-lt"/>
                <a:ea typeface="Samsung Sharp Sans Bold" pitchFamily="2" charset="0"/>
                <a:cs typeface="Samsung Sharp Sans Bold" pitchFamily="2" charset="0"/>
              </a:rPr>
              <a:t>–</a:t>
            </a:r>
            <a:r>
              <a:rPr lang="en-GB" sz="3600" dirty="0">
                <a:latin typeface="+mn-lt"/>
                <a:ea typeface="Samsung Sharp Sans Bold" pitchFamily="2" charset="0"/>
                <a:cs typeface="Samsung Sharp Sans Bold" pitchFamily="2" charset="0"/>
              </a:rPr>
              <a:t> SR</a:t>
            </a:r>
            <a:r>
              <a:rPr lang="en-US" altLang="ja-JP" sz="3600" dirty="0">
                <a:latin typeface="+mn-lt"/>
                <a:ea typeface="Samsung Sharp Sans Bold" pitchFamily="2" charset="0"/>
                <a:cs typeface="Samsung Sharp Sans Bold" pitchFamily="2" charset="0"/>
              </a:rPr>
              <a:t>J</a:t>
            </a:r>
            <a:br>
              <a:rPr lang="en-GB" sz="2700" dirty="0">
                <a:latin typeface="Samsung Sharp Sans Bold" pitchFamily="2" charset="0"/>
                <a:ea typeface="Samsung Sharp Sans Bold" pitchFamily="2" charset="0"/>
                <a:cs typeface="Samsung Sharp Sans Bold" pitchFamily="2" charset="0"/>
              </a:rPr>
            </a:br>
            <a:endParaRPr lang="en-GB" sz="4000" dirty="0">
              <a:latin typeface="Samsung Sharp Sans Bold" pitchFamily="2" charset="0"/>
              <a:ea typeface="Samsung Sharp Sans Bold" pitchFamily="2" charset="0"/>
              <a:cs typeface="Samsung Sharp Sans Bold" pitchFamily="2" charset="0"/>
            </a:endParaRPr>
          </a:p>
        </p:txBody>
      </p:sp>
    </p:spTree>
    <p:extLst>
      <p:ext uri="{BB962C8B-B14F-4D97-AF65-F5344CB8AC3E}">
        <p14:creationId xmlns:p14="http://schemas.microsoft.com/office/powerpoint/2010/main" val="2984677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2</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7" name="TextBox 74"/>
          <p:cNvSpPr txBox="1"/>
          <p:nvPr/>
        </p:nvSpPr>
        <p:spPr>
          <a:xfrm>
            <a:off x="-872835" y="73959"/>
            <a:ext cx="7556499" cy="553998"/>
          </a:xfrm>
          <a:prstGeom prst="rect">
            <a:avLst/>
          </a:prstGeom>
          <a:noFill/>
        </p:spPr>
        <p:txBody>
          <a:bodyPr wrap="square" lIns="0" tIns="0" rIns="0" bIns="0" rtlCol="0" anchor="ctr">
            <a:spAutoFit/>
          </a:bodyPr>
          <a:lstStyle/>
          <a:p>
            <a:pPr lvl="0" algn="ctr">
              <a:spcBef>
                <a:spcPct val="0"/>
              </a:spcBef>
            </a:pPr>
            <a:r>
              <a:rPr lang="ja-JP" altLang="en-US" sz="3600" b="1" spc="100" dirty="0">
                <a:latin typeface="Meiryo UI" panose="020B0604030504040204" pitchFamily="50" charset="-128"/>
                <a:ea typeface="Meiryo UI" panose="020B0604030504040204" pitchFamily="50" charset="-128"/>
              </a:rPr>
              <a:t>応募フォームの作成ガイド</a:t>
            </a:r>
            <a:endParaRPr lang="en-US" b="1" spc="100" dirty="0">
              <a:latin typeface="Meiryo UI" panose="020B0604030504040204" pitchFamily="50" charset="-128"/>
              <a:ea typeface="Meiryo UI" panose="020B0604030504040204" pitchFamily="50" charset="-128"/>
            </a:endParaRPr>
          </a:p>
        </p:txBody>
      </p:sp>
      <p:sp>
        <p:nvSpPr>
          <p:cNvPr id="11" name="Content Placeholder 8"/>
          <p:cNvSpPr txBox="1">
            <a:spLocks/>
          </p:cNvSpPr>
          <p:nvPr/>
        </p:nvSpPr>
        <p:spPr>
          <a:xfrm>
            <a:off x="97169" y="881084"/>
            <a:ext cx="11773405" cy="5661798"/>
          </a:xfrm>
          <a:prstGeom prst="rect">
            <a:avLst/>
          </a:prstGeom>
        </p:spPr>
        <p:txBody>
          <a:bodyPr>
            <a:noAutofit/>
          </a:bodyPr>
          <a:lstStyle>
            <a:lvl1pPr marL="188915" indent="-188915" algn="l" defTabSz="755660" rtl="0" eaLnBrk="1" latinLnBrk="1" hangingPunct="1">
              <a:lnSpc>
                <a:spcPct val="90000"/>
              </a:lnSpc>
              <a:spcBef>
                <a:spcPts val="826"/>
              </a:spcBef>
              <a:buFont typeface="Arial" panose="020B0604020202020204" pitchFamily="34" charset="0"/>
              <a:buChar char="•"/>
              <a:defRPr sz="2314" kern="1200">
                <a:solidFill>
                  <a:schemeClr val="tx1"/>
                </a:solidFill>
                <a:latin typeface="+mn-lt"/>
                <a:ea typeface="+mn-ea"/>
                <a:cs typeface="+mn-cs"/>
              </a:defRPr>
            </a:lvl1pPr>
            <a:lvl2pPr marL="566745" indent="-188915" algn="l" defTabSz="755660" rtl="0" eaLnBrk="1" latinLnBrk="1" hangingPunct="1">
              <a:lnSpc>
                <a:spcPct val="90000"/>
              </a:lnSpc>
              <a:spcBef>
                <a:spcPts val="413"/>
              </a:spcBef>
              <a:buFont typeface="Arial" panose="020B0604020202020204" pitchFamily="34" charset="0"/>
              <a:buChar char="•"/>
              <a:defRPr sz="1983" kern="1200">
                <a:solidFill>
                  <a:schemeClr val="tx1"/>
                </a:solidFill>
                <a:latin typeface="+mn-lt"/>
                <a:ea typeface="+mn-ea"/>
                <a:cs typeface="+mn-cs"/>
              </a:defRPr>
            </a:lvl2pPr>
            <a:lvl3pPr marL="944575" indent="-188915" algn="l" defTabSz="755660" rtl="0" eaLnBrk="1" latinLnBrk="1"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405"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235"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065"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5896"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3726"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1556" indent="-188915" algn="l" defTabSz="755660" rtl="0" eaLnBrk="1" latinLnBrk="1"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a:lnSpc>
                <a:spcPct val="100000"/>
              </a:lnSpc>
            </a:pPr>
            <a:r>
              <a:rPr lang="ja-JP" altLang="en-US" sz="1400" b="1" dirty="0">
                <a:solidFill>
                  <a:srgbClr val="FF0000"/>
                </a:solidFill>
                <a:latin typeface="Meiryo UI" panose="020B0604030504040204" pitchFamily="50" charset="-128"/>
                <a:ea typeface="Meiryo UI" panose="020B0604030504040204" pitchFamily="50" charset="-128"/>
              </a:rPr>
              <a:t>英語</a:t>
            </a:r>
            <a:r>
              <a:rPr lang="ja-JP" altLang="en-US" sz="1400" b="1" dirty="0">
                <a:latin typeface="Meiryo UI" panose="020B0604030504040204" pitchFamily="50" charset="-128"/>
                <a:ea typeface="Meiryo UI" panose="020B0604030504040204" pitchFamily="50" charset="-128"/>
              </a:rPr>
              <a:t>での記載をお願いします。</a:t>
            </a:r>
            <a:endParaRPr lang="en-US" altLang="ja-JP" sz="1400" b="1" dirty="0">
              <a:latin typeface="Meiryo UI" panose="020B0604030504040204" pitchFamily="50" charset="-128"/>
              <a:ea typeface="Meiryo UI" panose="020B0604030504040204" pitchFamily="50" charset="-128"/>
            </a:endParaRPr>
          </a:p>
          <a:p>
            <a:pPr marL="342900" indent="-342900">
              <a:lnSpc>
                <a:spcPct val="100000"/>
              </a:lnSpc>
            </a:pPr>
            <a:r>
              <a:rPr lang="ja-JP" altLang="en-US" sz="1400" b="1" dirty="0">
                <a:latin typeface="Meiryo UI" panose="020B0604030504040204" pitchFamily="50" charset="-128"/>
                <a:ea typeface="Meiryo UI" panose="020B0604030504040204" pitchFamily="50" charset="-128"/>
              </a:rPr>
              <a:t>概略</a:t>
            </a:r>
            <a:endParaRPr lang="en-US" altLang="ja-JP" sz="1400" b="1"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ファイル名に会社名を含めてください。</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スライド</a:t>
            </a:r>
            <a:r>
              <a:rPr lang="en-US" altLang="ja-JP" sz="1000" dirty="0">
                <a:latin typeface="Meiryo UI" panose="020B0604030504040204" pitchFamily="50" charset="-128"/>
                <a:ea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rPr>
              <a:t>から</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をご記入ください。</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会社概要のプレゼンテーション資料と一緒に、</a:t>
            </a:r>
            <a:r>
              <a:rPr lang="en-US" altLang="ja-JP" sz="1000">
                <a:latin typeface="Meiryo UI" panose="020B0604030504040204" pitchFamily="50" charset="-128"/>
                <a:ea typeface="Meiryo UI" panose="020B0604030504040204" pitchFamily="50" charset="-128"/>
                <a:hlinkClick r:id="rId3"/>
              </a:rPr>
              <a:t>Boostup_JP@</a:t>
            </a:r>
            <a:r>
              <a:rPr lang="en-US" altLang="ja-JP" sz="1000" dirty="0">
                <a:latin typeface="Meiryo UI" panose="020B0604030504040204" pitchFamily="50" charset="-128"/>
                <a:ea typeface="Meiryo UI" panose="020B0604030504040204" pitchFamily="50" charset="-128"/>
                <a:hlinkClick r:id="rId3"/>
              </a:rPr>
              <a:t>Samsung.com</a:t>
            </a:r>
            <a:r>
              <a:rPr lang="ja-JP" altLang="en-US" sz="1000" dirty="0" err="1">
                <a:latin typeface="Meiryo UI" panose="020B0604030504040204" pitchFamily="50" charset="-128"/>
                <a:ea typeface="Meiryo UI" panose="020B0604030504040204" pitchFamily="50" charset="-128"/>
              </a:rPr>
              <a:t>まで</a:t>
            </a:r>
            <a:r>
              <a:rPr lang="ja-JP" altLang="en-US" sz="1000" dirty="0">
                <a:latin typeface="Meiryo UI" panose="020B0604030504040204" pitchFamily="50" charset="-128"/>
                <a:ea typeface="Meiryo UI" panose="020B0604030504040204" pitchFamily="50" charset="-128"/>
              </a:rPr>
              <a:t>お送りください。</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en-GB" sz="1000" dirty="0">
                <a:latin typeface="Meiryo UI" panose="020B0604030504040204" pitchFamily="50" charset="-128"/>
                <a:ea typeface="Meiryo UI" panose="020B0604030504040204" pitchFamily="50" charset="-128"/>
              </a:rPr>
              <a:t>Email Subject</a:t>
            </a:r>
            <a:r>
              <a:rPr lang="ja-JP" altLang="en-US" sz="1000" dirty="0">
                <a:latin typeface="Meiryo UI" panose="020B0604030504040204" pitchFamily="50" charset="-128"/>
                <a:ea typeface="Meiryo UI" panose="020B0604030504040204" pitchFamily="50" charset="-128"/>
              </a:rPr>
              <a:t>は</a:t>
            </a:r>
            <a:r>
              <a:rPr lang="en-GB"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a:t>
            </a:r>
            <a:r>
              <a:rPr lang="en-GB" sz="1000" dirty="0">
                <a:latin typeface="Meiryo UI" panose="020B0604030504040204" pitchFamily="50" charset="-128"/>
                <a:ea typeface="Meiryo UI" panose="020B0604030504040204" pitchFamily="50" charset="-128"/>
              </a:rPr>
              <a:t>2026 Boost-Up Japan </a:t>
            </a:r>
            <a:r>
              <a:rPr lang="ja-JP" altLang="en-US" sz="1000" dirty="0">
                <a:latin typeface="Meiryo UI" panose="020B0604030504040204" pitchFamily="50" charset="-128"/>
                <a:ea typeface="Meiryo UI" panose="020B0604030504040204" pitchFamily="50" charset="-128"/>
              </a:rPr>
              <a:t>会社名</a:t>
            </a:r>
            <a:r>
              <a:rPr lang="en-US" altLang="ja-JP" sz="1000" dirty="0">
                <a:latin typeface="Meiryo UI" panose="020B0604030504040204" pitchFamily="50" charset="-128"/>
                <a:ea typeface="Meiryo UI" panose="020B0604030504040204" pitchFamily="50" charset="-128"/>
              </a:rPr>
              <a:t> (Japan)</a:t>
            </a:r>
            <a:r>
              <a:rPr lang="ja-JP" altLang="en-US" sz="1000" dirty="0">
                <a:latin typeface="Meiryo UI" panose="020B0604030504040204" pitchFamily="50" charset="-128"/>
                <a:ea typeface="Meiryo UI" panose="020B0604030504040204" pitchFamily="50" charset="-128"/>
              </a:rPr>
              <a:t>」のようにお願いします。</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en-US" altLang="ja-JP" sz="1000" dirty="0">
                <a:latin typeface="Meiryo UI" panose="020B0604030504040204" pitchFamily="50" charset="-128"/>
                <a:ea typeface="Meiryo UI" panose="020B0604030504040204" pitchFamily="50" charset="-128"/>
              </a:rPr>
              <a:t>2 </a:t>
            </a:r>
            <a:r>
              <a:rPr lang="ja-JP" altLang="en-US" sz="1000" dirty="0" err="1">
                <a:latin typeface="Meiryo UI" panose="020B0604030504040204" pitchFamily="50" charset="-128"/>
                <a:ea typeface="Meiryo UI" panose="020B0604030504040204" pitchFamily="50" charset="-128"/>
              </a:rPr>
              <a:t>つの</a:t>
            </a:r>
            <a:r>
              <a:rPr lang="ja-JP" altLang="en-US" sz="1000" dirty="0">
                <a:latin typeface="Meiryo UI" panose="020B0604030504040204" pitchFamily="50" charset="-128"/>
                <a:ea typeface="Meiryo UI" panose="020B0604030504040204" pitchFamily="50" charset="-128"/>
              </a:rPr>
              <a:t>ファイルが </a:t>
            </a:r>
            <a:r>
              <a:rPr lang="en-US" altLang="ja-JP" sz="1000" dirty="0">
                <a:latin typeface="Meiryo UI" panose="020B0604030504040204" pitchFamily="50" charset="-128"/>
                <a:ea typeface="Meiryo UI" panose="020B0604030504040204" pitchFamily="50" charset="-128"/>
              </a:rPr>
              <a:t>10 MB </a:t>
            </a:r>
            <a:r>
              <a:rPr lang="ja-JP" altLang="en-US" sz="1000" dirty="0">
                <a:latin typeface="Meiryo UI" panose="020B0604030504040204" pitchFamily="50" charset="-128"/>
                <a:ea typeface="Meiryo UI" panose="020B0604030504040204" pitchFamily="50" charset="-128"/>
              </a:rPr>
              <a:t>を超えないようにしてください。</a:t>
            </a:r>
            <a:endParaRPr lang="en-GB" sz="1000" dirty="0">
              <a:latin typeface="Meiryo UI" panose="020B0604030504040204" pitchFamily="50" charset="-128"/>
              <a:ea typeface="Meiryo UI" panose="020B0604030504040204" pitchFamily="50" charset="-128"/>
            </a:endParaRPr>
          </a:p>
          <a:p>
            <a:pPr marL="342900" indent="-342900">
              <a:lnSpc>
                <a:spcPct val="100000"/>
              </a:lnSpc>
            </a:pPr>
            <a:r>
              <a:rPr lang="ja-JP" altLang="en-US" sz="1400" b="1" dirty="0">
                <a:latin typeface="Meiryo UI" panose="020B0604030504040204" pitchFamily="50" charset="-128"/>
                <a:ea typeface="Meiryo UI" panose="020B0604030504040204" pitchFamily="50" charset="-128"/>
              </a:rPr>
              <a:t>全体的に出来るだけ図を使うようにお願いします。</a:t>
            </a:r>
            <a:endParaRPr lang="en-US" altLang="ja-JP" sz="1400" b="1" dirty="0">
              <a:latin typeface="Meiryo UI" panose="020B0604030504040204" pitchFamily="50" charset="-128"/>
              <a:ea typeface="Meiryo UI" panose="020B0604030504040204" pitchFamily="50" charset="-128"/>
            </a:endParaRPr>
          </a:p>
          <a:p>
            <a:pPr marL="342900" indent="-342900">
              <a:lnSpc>
                <a:spcPct val="100000"/>
              </a:lnSpc>
            </a:pPr>
            <a:r>
              <a:rPr lang="ja-JP" altLang="en-US" sz="1400" b="1" dirty="0">
                <a:latin typeface="Meiryo UI" panose="020B0604030504040204" pitchFamily="50" charset="-128"/>
                <a:ea typeface="Meiryo UI" panose="020B0604030504040204" pitchFamily="50" charset="-128"/>
              </a:rPr>
              <a:t>会社のバックグラウンド、コア技術、および現在の使用事例 </a:t>
            </a:r>
            <a:endParaRPr lang="en-US" altLang="ja-JP" sz="1400" b="1"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主要スタッフ、テクノロジーを強調してください。</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弊社の審査では、サムスンの消費者向け事業分野に関連する独自の技術ソリューションが含まれているかを見ることになります。</a:t>
            </a:r>
            <a:endParaRPr lang="en-US" altLang="ja-JP" sz="1000" dirty="0">
              <a:latin typeface="Meiryo UI" panose="020B0604030504040204" pitchFamily="50" charset="-128"/>
              <a:ea typeface="Meiryo UI" panose="020B0604030504040204" pitchFamily="50" charset="-128"/>
            </a:endParaRPr>
          </a:p>
          <a:p>
            <a:pPr marL="342900" indent="-342900">
              <a:lnSpc>
                <a:spcPct val="100000"/>
              </a:lnSpc>
            </a:pPr>
            <a:r>
              <a:rPr lang="en-US" altLang="ja-JP" sz="1400" b="1" dirty="0">
                <a:latin typeface="Meiryo UI" panose="020B0604030504040204" pitchFamily="50" charset="-128"/>
                <a:ea typeface="Meiryo UI" panose="020B0604030504040204" pitchFamily="50" charset="-128"/>
              </a:rPr>
              <a:t>Samsung Research with Boost-up</a:t>
            </a:r>
            <a:r>
              <a:rPr lang="ja-JP" altLang="en-US" sz="1400" b="1" dirty="0">
                <a:latin typeface="Meiryo UI" panose="020B0604030504040204" pitchFamily="50" charset="-128"/>
                <a:ea typeface="Meiryo UI" panose="020B0604030504040204" pitchFamily="50" charset="-128"/>
              </a:rPr>
              <a:t>の詳細提案</a:t>
            </a:r>
            <a:endParaRPr lang="en-US" altLang="ja-JP" sz="1400" b="1" dirty="0">
              <a:latin typeface="Meiryo UI" panose="020B0604030504040204" pitchFamily="50" charset="-128"/>
              <a:ea typeface="Meiryo UI" panose="020B0604030504040204" pitchFamily="50" charset="-128"/>
            </a:endParaRPr>
          </a:p>
          <a:p>
            <a:pPr marL="534988" indent="-174625">
              <a:lnSpc>
                <a:spcPct val="100000"/>
              </a:lnSpc>
            </a:pP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rPr>
              <a:t>カ月の期間内に概念を実証し、成果を創出するための現実的な計画をご提出ください。</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後日、プロジェクト提案のスコープ変更についてご提案させていただく場合があります。</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提案書では、提案ソリューションにおける技術的なアプローチの独自性を説明する必要があります。</a:t>
            </a:r>
            <a:endParaRPr lang="en-US" altLang="ja-JP" sz="1000"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プロジェクト期間中、大幅な技術開発は想定していません。代わりに、特定のユースケースにおける技術の実装または検証に重点を置くことになります。</a:t>
            </a:r>
            <a:endParaRPr lang="en-US" altLang="ja-JP" sz="1000" dirty="0">
              <a:latin typeface="Meiryo UI" panose="020B0604030504040204" pitchFamily="50" charset="-128"/>
              <a:ea typeface="Meiryo UI" panose="020B0604030504040204" pitchFamily="50" charset="-128"/>
            </a:endParaRPr>
          </a:p>
          <a:p>
            <a:pPr marL="342900" indent="-342900">
              <a:lnSpc>
                <a:spcPct val="100000"/>
              </a:lnSpc>
            </a:pPr>
            <a:r>
              <a:rPr lang="ja-JP" altLang="en-US" sz="1400" b="1" dirty="0">
                <a:latin typeface="Meiryo UI" panose="020B0604030504040204" pitchFamily="50" charset="-128"/>
                <a:ea typeface="Meiryo UI" panose="020B0604030504040204" pitchFamily="50" charset="-128"/>
              </a:rPr>
              <a:t>プロジェクトスケジュール案</a:t>
            </a:r>
            <a:endParaRPr lang="en-US" altLang="ja-JP" sz="1400" b="1" dirty="0">
              <a:latin typeface="Meiryo UI" panose="020B0604030504040204" pitchFamily="50" charset="-128"/>
              <a:ea typeface="Meiryo UI" panose="020B0604030504040204" pitchFamily="50" charset="-128"/>
            </a:endParaRPr>
          </a:p>
          <a:p>
            <a:pPr marL="534988" indent="-174625">
              <a:lnSpc>
                <a:spcPct val="100000"/>
              </a:lnSpc>
            </a:pPr>
            <a:r>
              <a:rPr lang="ja-JP" altLang="en-US" sz="1000" dirty="0">
                <a:latin typeface="Meiryo UI" panose="020B0604030504040204" pitchFamily="50" charset="-128"/>
                <a:ea typeface="Meiryo UI" panose="020B0604030504040204" pitchFamily="50" charset="-128"/>
              </a:rPr>
              <a:t>プロジェクト提案スケジュールには、明確なマイルストーン（成果物の内容、期待されるパフォーマンスなど）を設定してください。</a:t>
            </a:r>
          </a:p>
          <a:p>
            <a:pPr marL="534988" indent="-174625">
              <a:lnSpc>
                <a:spcPct val="100000"/>
              </a:lnSpc>
            </a:pPr>
            <a:r>
              <a:rPr lang="en-US" altLang="ja-JP" sz="1000" dirty="0">
                <a:latin typeface="Meiryo UI" panose="020B0604030504040204" pitchFamily="50" charset="-128"/>
                <a:ea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rPr>
              <a:t>ヶ月間のプロジェクトの場合、通常</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個のマイルストーンを想定していますので、参考にしてください。</a:t>
            </a:r>
          </a:p>
          <a:p>
            <a:pPr marL="534988" indent="-174625">
              <a:lnSpc>
                <a:spcPct val="100000"/>
              </a:lnSpc>
            </a:pPr>
            <a:r>
              <a:rPr lang="ja-JP" altLang="en-US" sz="1000" dirty="0">
                <a:latin typeface="Meiryo UI" panose="020B0604030504040204" pitchFamily="50" charset="-128"/>
                <a:ea typeface="Meiryo UI" panose="020B0604030504040204" pitchFamily="50" charset="-128"/>
              </a:rPr>
              <a:t>プロジェクトスケジュールには、レビュー担当者にとって重要な詳細が含まれているため、十分に詳細な情報が含まれていることを確認してください。</a:t>
            </a:r>
            <a:endParaRPr lang="en-US" altLang="ja-JP" sz="1000" dirty="0">
              <a:latin typeface="Meiryo UI" panose="020B0604030504040204" pitchFamily="50" charset="-128"/>
              <a:ea typeface="Meiryo UI" panose="020B0604030504040204" pitchFamily="50" charset="-128"/>
            </a:endParaRPr>
          </a:p>
          <a:p>
            <a:pPr marL="342900" indent="-342900">
              <a:lnSpc>
                <a:spcPct val="100000"/>
              </a:lnSpc>
            </a:pPr>
            <a:endParaRPr lang="en-US" altLang="ja-JP" sz="1400" b="1"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334795" y="627957"/>
            <a:ext cx="5955476" cy="369332"/>
          </a:xfrm>
          <a:prstGeom prst="rect">
            <a:avLst/>
          </a:prstGeom>
          <a:noFill/>
        </p:spPr>
        <p:txBody>
          <a:bodyPr wrap="none" rtlCol="0">
            <a:spAutoFit/>
          </a:bodyPr>
          <a:lstStyle/>
          <a:p>
            <a:r>
              <a:rPr kumimoji="1" lang="ja-JP" altLang="en-US" dirty="0"/>
              <a:t>こちらのスライドは最終文章からは削除してください。</a:t>
            </a:r>
          </a:p>
        </p:txBody>
      </p:sp>
    </p:spTree>
    <p:extLst>
      <p:ext uri="{BB962C8B-B14F-4D97-AF65-F5344CB8AC3E}">
        <p14:creationId xmlns:p14="http://schemas.microsoft.com/office/powerpoint/2010/main" val="969853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mn-lt"/>
              </a:rPr>
              <a:t>Company Information</a:t>
            </a:r>
          </a:p>
        </p:txBody>
      </p:sp>
      <p:sp>
        <p:nvSpPr>
          <p:cNvPr id="9" name="Content Placeholder 8"/>
          <p:cNvSpPr>
            <a:spLocks noGrp="1"/>
          </p:cNvSpPr>
          <p:nvPr>
            <p:ph idx="1"/>
          </p:nvPr>
        </p:nvSpPr>
        <p:spPr>
          <a:xfrm>
            <a:off x="266701" y="1073783"/>
            <a:ext cx="11590337" cy="3452035"/>
          </a:xfrm>
        </p:spPr>
        <p:txBody>
          <a:bodyPr>
            <a:normAutofit fontScale="92500" lnSpcReduction="20000"/>
          </a:bodyPr>
          <a:lstStyle/>
          <a:p>
            <a:r>
              <a:rPr lang="en-GB" dirty="0">
                <a:latin typeface="+mn-lt"/>
              </a:rPr>
              <a:t>Company name: </a:t>
            </a:r>
          </a:p>
          <a:p>
            <a:r>
              <a:rPr lang="en-GB" dirty="0">
                <a:latin typeface="+mn-lt"/>
              </a:rPr>
              <a:t>Company registered number:</a:t>
            </a:r>
          </a:p>
          <a:p>
            <a:r>
              <a:rPr lang="en-GB" dirty="0">
                <a:latin typeface="+mn-lt"/>
              </a:rPr>
              <a:t>Location:</a:t>
            </a:r>
          </a:p>
          <a:p>
            <a:r>
              <a:rPr lang="en-GB" dirty="0">
                <a:latin typeface="+mn-lt"/>
              </a:rPr>
              <a:t>CEO:</a:t>
            </a:r>
          </a:p>
          <a:p>
            <a:r>
              <a:rPr lang="en-GB" dirty="0">
                <a:latin typeface="+mn-lt"/>
              </a:rPr>
              <a:t>Year established:</a:t>
            </a:r>
          </a:p>
          <a:p>
            <a:r>
              <a:rPr lang="en-GB" dirty="0">
                <a:latin typeface="+mn-lt"/>
              </a:rPr>
              <a:t>Number of employees:</a:t>
            </a:r>
          </a:p>
          <a:p>
            <a:r>
              <a:rPr lang="en-GB" dirty="0"/>
              <a:t>Investments:</a:t>
            </a:r>
            <a:endParaRPr lang="en-GB" dirty="0">
              <a:latin typeface="+mn-lt"/>
            </a:endParaRPr>
          </a:p>
          <a:p>
            <a:r>
              <a:rPr lang="en-GB" dirty="0">
                <a:latin typeface="+mn-lt"/>
              </a:rPr>
              <a:t>Contact email:</a:t>
            </a:r>
          </a:p>
          <a:p>
            <a:r>
              <a:rPr lang="en-GB" dirty="0"/>
              <a:t>Contact </a:t>
            </a:r>
            <a:r>
              <a:rPr lang="en-GB" dirty="0">
                <a:latin typeface="+mn-lt"/>
              </a:rPr>
              <a:t>phone number:</a:t>
            </a:r>
          </a:p>
          <a:p>
            <a:endParaRPr lang="en-GB" dirty="0">
              <a:latin typeface="+mn-lt"/>
            </a:endParaRPr>
          </a:p>
        </p:txBody>
      </p:sp>
      <p:sp>
        <p:nvSpPr>
          <p:cNvPr id="3" name="Rectangle 2"/>
          <p:cNvSpPr/>
          <p:nvPr/>
        </p:nvSpPr>
        <p:spPr>
          <a:xfrm>
            <a:off x="8499423" y="1493507"/>
            <a:ext cx="2353455" cy="11897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Company Logo </a:t>
            </a:r>
          </a:p>
        </p:txBody>
      </p:sp>
      <p:sp>
        <p:nvSpPr>
          <p:cNvPr id="8"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3</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7" name="TextBox 3"/>
          <p:cNvSpPr txBox="1"/>
          <p:nvPr/>
        </p:nvSpPr>
        <p:spPr>
          <a:xfrm>
            <a:off x="1605585" y="5539323"/>
            <a:ext cx="8453148" cy="830997"/>
          </a:xfrm>
          <a:prstGeom prst="rect">
            <a:avLst/>
          </a:prstGeom>
          <a:noFill/>
          <a:ln>
            <a:solidFill>
              <a:srgbClr val="9966FF"/>
            </a:solidFill>
          </a:ln>
        </p:spPr>
        <p:txBody>
          <a:bodyPr wrap="none" rtlCol="0">
            <a:spAutoFit/>
          </a:bodyPr>
          <a:lstStyle/>
          <a:p>
            <a:r>
              <a:rPr lang="ja-JP" altLang="en-US" sz="1200" dirty="0"/>
              <a:t>このテキストは消去ください。</a:t>
            </a:r>
            <a:endParaRPr lang="en-US" altLang="ja-JP" sz="1200" dirty="0"/>
          </a:p>
          <a:p>
            <a:r>
              <a:rPr lang="ja-JP" altLang="en-US" sz="1200" dirty="0"/>
              <a:t>スライド</a:t>
            </a:r>
            <a:r>
              <a:rPr lang="en-US" altLang="ja-JP" sz="1200" dirty="0"/>
              <a:t>3</a:t>
            </a:r>
            <a:r>
              <a:rPr lang="ja-JP" altLang="en-US" sz="1200" dirty="0"/>
              <a:t>～</a:t>
            </a:r>
            <a:r>
              <a:rPr lang="en-US" altLang="ja-JP" sz="1200" dirty="0"/>
              <a:t>10</a:t>
            </a:r>
            <a:r>
              <a:rPr lang="ja-JP" altLang="en-US" sz="1200" dirty="0"/>
              <a:t>にご記入ください。</a:t>
            </a:r>
          </a:p>
          <a:p>
            <a:r>
              <a:rPr lang="ja-JP" altLang="en-US" sz="1200" dirty="0"/>
              <a:t>一般的な会社プレゼンテーション資料と一緒に、</a:t>
            </a:r>
            <a:r>
              <a:rPr lang="en-US" sz="1200" dirty="0"/>
              <a:t>Samsung</a:t>
            </a:r>
            <a:r>
              <a:rPr lang="ja-JP" altLang="en-US" sz="1200" dirty="0"/>
              <a:t>の担当者と</a:t>
            </a:r>
            <a:r>
              <a:rPr lang="en-US" sz="1200" dirty="0"/>
              <a:t>innovationil@Samsung.com</a:t>
            </a:r>
            <a:r>
              <a:rPr lang="ja-JP" altLang="en-US" sz="1200" dirty="0" err="1"/>
              <a:t>まで</a:t>
            </a:r>
            <a:r>
              <a:rPr lang="ja-JP" altLang="en-US" sz="1200" dirty="0"/>
              <a:t>お送りください。</a:t>
            </a:r>
          </a:p>
          <a:p>
            <a:r>
              <a:rPr lang="en-US" altLang="ja-JP" sz="1200" dirty="0"/>
              <a:t>2</a:t>
            </a:r>
            <a:r>
              <a:rPr lang="ja-JP" altLang="en-US" sz="1200" dirty="0" err="1"/>
              <a:t>つの</a:t>
            </a:r>
            <a:r>
              <a:rPr lang="ja-JP" altLang="en-US" sz="1200" dirty="0"/>
              <a:t>ファイルのサイズが</a:t>
            </a:r>
            <a:r>
              <a:rPr lang="en-US" altLang="ja-JP" sz="1200" dirty="0"/>
              <a:t>10</a:t>
            </a:r>
            <a:r>
              <a:rPr lang="en-US" sz="1200" dirty="0"/>
              <a:t>MB</a:t>
            </a:r>
            <a:r>
              <a:rPr lang="ja-JP" altLang="en-US" sz="1200" dirty="0"/>
              <a:t>を超えないようにしてください。</a:t>
            </a:r>
            <a:endParaRPr lang="en-US" sz="1200" dirty="0"/>
          </a:p>
        </p:txBody>
      </p:sp>
    </p:spTree>
    <p:extLst>
      <p:ext uri="{BB962C8B-B14F-4D97-AF65-F5344CB8AC3E}">
        <p14:creationId xmlns:p14="http://schemas.microsoft.com/office/powerpoint/2010/main" val="1445243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mn-lt"/>
              </a:rPr>
              <a:t>Management team</a:t>
            </a:r>
          </a:p>
        </p:txBody>
      </p:sp>
      <p:sp>
        <p:nvSpPr>
          <p:cNvPr id="3" name="Content Placeholder 2"/>
          <p:cNvSpPr>
            <a:spLocks noGrp="1"/>
          </p:cNvSpPr>
          <p:nvPr>
            <p:ph idx="1"/>
          </p:nvPr>
        </p:nvSpPr>
        <p:spPr>
          <a:xfrm>
            <a:off x="300831" y="956553"/>
            <a:ext cx="11590337" cy="2596116"/>
          </a:xfrm>
        </p:spPr>
        <p:txBody>
          <a:bodyPr/>
          <a:lstStyle/>
          <a:p>
            <a:endParaRPr lang="en-GB" dirty="0">
              <a:latin typeface="+mn-lt"/>
            </a:endParaRPr>
          </a:p>
        </p:txBody>
      </p:sp>
      <p:sp>
        <p:nvSpPr>
          <p:cNvPr id="9"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4</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7" name="TextBox 6"/>
          <p:cNvSpPr txBox="1"/>
          <p:nvPr/>
        </p:nvSpPr>
        <p:spPr>
          <a:xfrm>
            <a:off x="540544" y="5515026"/>
            <a:ext cx="11214006" cy="830997"/>
          </a:xfrm>
          <a:prstGeom prst="rect">
            <a:avLst/>
          </a:prstGeom>
          <a:noFill/>
          <a:ln>
            <a:solidFill>
              <a:schemeClr val="tx2">
                <a:lumMod val="60000"/>
                <a:lumOff val="40000"/>
              </a:schemeClr>
            </a:solidFill>
          </a:ln>
        </p:spPr>
        <p:txBody>
          <a:bodyPr wrap="square" rtlCol="0">
            <a:spAutoFit/>
          </a:bodyPr>
          <a:lstStyle/>
          <a:p>
            <a:pPr marL="228600" lvl="1"/>
            <a:r>
              <a:rPr lang="ja-JP" altLang="en-US" sz="1200" dirty="0">
                <a:latin typeface="Meiryo UI" panose="020B0604030504040204" pitchFamily="50" charset="-128"/>
                <a:ea typeface="Meiryo UI" panose="020B0604030504040204" pitchFamily="50" charset="-128"/>
              </a:rPr>
              <a:t>（このテキストは消去下さい）</a:t>
            </a:r>
            <a:endParaRPr lang="en-US" altLang="ja-JP" sz="1200" dirty="0">
              <a:latin typeface="Meiryo UI" panose="020B0604030504040204" pitchFamily="50" charset="-128"/>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こちらのスライドは</a:t>
            </a:r>
            <a:r>
              <a:rPr lang="en-US" altLang="ja-JP" sz="1200" dirty="0">
                <a:ea typeface="Meiryo UI" panose="020B0604030504040204" pitchFamily="50" charset="-128"/>
              </a:rPr>
              <a:t>1</a:t>
            </a:r>
            <a:r>
              <a:rPr lang="ja-JP" altLang="en-US" sz="1200" i="1" dirty="0">
                <a:ea typeface="Meiryo UI" panose="020B0604030504040204" pitchFamily="50" charset="-128"/>
              </a:rPr>
              <a:t>枚のみとしてください。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貴社の技術のキーとなる主要な専門技術スタッフ、取締役の情報を記載下さい。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こちらの情報は審査のうえで、御社の能力と技術開発を理解するために使用させて頂きます。</a:t>
            </a:r>
            <a:endParaRPr lang="en-US" altLang="ja-JP" sz="1200" i="1" dirty="0">
              <a:ea typeface="Meiryo UI" panose="020B0604030504040204" pitchFamily="50" charset="-128"/>
            </a:endParaRPr>
          </a:p>
        </p:txBody>
      </p:sp>
    </p:spTree>
    <p:extLst>
      <p:ext uri="{BB962C8B-B14F-4D97-AF65-F5344CB8AC3E}">
        <p14:creationId xmlns:p14="http://schemas.microsoft.com/office/powerpoint/2010/main" val="2139434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mn-lt"/>
              </a:rPr>
              <a:t>Company overview</a:t>
            </a:r>
          </a:p>
        </p:txBody>
      </p:sp>
      <p:sp>
        <p:nvSpPr>
          <p:cNvPr id="3" name="Content Placeholder 2"/>
          <p:cNvSpPr>
            <a:spLocks noGrp="1"/>
          </p:cNvSpPr>
          <p:nvPr>
            <p:ph idx="1"/>
          </p:nvPr>
        </p:nvSpPr>
        <p:spPr>
          <a:xfrm>
            <a:off x="300831" y="956553"/>
            <a:ext cx="11590337" cy="2596116"/>
          </a:xfrm>
        </p:spPr>
        <p:txBody>
          <a:bodyPr/>
          <a:lstStyle/>
          <a:p>
            <a:endParaRPr lang="en-GB" dirty="0">
              <a:latin typeface="+mn-lt"/>
            </a:endParaRPr>
          </a:p>
        </p:txBody>
      </p:sp>
      <p:sp>
        <p:nvSpPr>
          <p:cNvPr id="9"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5</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11" name="TextBox 10"/>
          <p:cNvSpPr txBox="1"/>
          <p:nvPr/>
        </p:nvSpPr>
        <p:spPr>
          <a:xfrm>
            <a:off x="655321" y="5469583"/>
            <a:ext cx="10326858" cy="830997"/>
          </a:xfrm>
          <a:prstGeom prst="rect">
            <a:avLst/>
          </a:prstGeom>
          <a:noFill/>
          <a:ln>
            <a:solidFill>
              <a:schemeClr val="tx2">
                <a:lumMod val="60000"/>
                <a:lumOff val="40000"/>
              </a:schemeClr>
            </a:solidFill>
          </a:ln>
        </p:spPr>
        <p:txBody>
          <a:bodyPr wrap="square" rtlCol="0">
            <a:spAutoFit/>
          </a:bodyPr>
          <a:lstStyle/>
          <a:p>
            <a:pPr marL="403225" lvl="1" indent="-174625"/>
            <a:r>
              <a:rPr lang="ja-JP" altLang="en-US" sz="1200" dirty="0">
                <a:latin typeface="Meiryo UI" panose="020B0604030504040204" pitchFamily="50" charset="-128"/>
                <a:ea typeface="Meiryo UI" panose="020B0604030504040204" pitchFamily="50" charset="-128"/>
              </a:rPr>
              <a:t>（このテキストは消去下さい）</a:t>
            </a:r>
            <a:endParaRPr lang="en-US" altLang="ja-JP" sz="1200" dirty="0">
              <a:latin typeface="Meiryo UI" panose="020B0604030504040204" pitchFamily="50" charset="-128"/>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こちらのスライドは</a:t>
            </a:r>
            <a:r>
              <a:rPr lang="en-US" altLang="ja-JP" sz="1200" dirty="0">
                <a:ea typeface="Meiryo UI" panose="020B0604030504040204" pitchFamily="50" charset="-128"/>
              </a:rPr>
              <a:t>1</a:t>
            </a:r>
            <a:r>
              <a:rPr lang="ja-JP" altLang="en-US" sz="1200" i="1" dirty="0">
                <a:ea typeface="Meiryo UI" panose="020B0604030504040204" pitchFamily="50" charset="-128"/>
              </a:rPr>
              <a:t>枚のみとしてください。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en-US" altLang="ja-JP" sz="1200" dirty="0">
                <a:ea typeface="Meiryo UI" panose="020B0604030504040204" pitchFamily="50" charset="-128"/>
              </a:rPr>
              <a:t>200</a:t>
            </a:r>
            <a:r>
              <a:rPr lang="ja-JP" altLang="en-US" sz="1200" dirty="0">
                <a:ea typeface="Meiryo UI" panose="020B0604030504040204" pitchFamily="50" charset="-128"/>
              </a:rPr>
              <a:t>語程度のエレベーターピッチを記入ください。</a:t>
            </a:r>
            <a:endParaRPr lang="en-US" altLang="ja-JP" sz="1200" dirty="0">
              <a:ea typeface="Meiryo UI" panose="020B0604030504040204" pitchFamily="50" charset="-128"/>
            </a:endParaRPr>
          </a:p>
          <a:p>
            <a:pPr marL="403225" lvl="1" indent="-174625">
              <a:buFont typeface="Arial" panose="020B0604020202020204" pitchFamily="34" charset="0"/>
              <a:buChar char="•"/>
            </a:pPr>
            <a:r>
              <a:rPr lang="ja-JP" altLang="en-US" sz="1200" dirty="0">
                <a:ea typeface="Meiryo UI" panose="020B0604030504040204" pitchFamily="50" charset="-128"/>
              </a:rPr>
              <a:t>追加で、３～４つの箇条書きにて、貴社の定義や特長、差別化ポイントについてアピールください。</a:t>
            </a:r>
            <a:endParaRPr lang="en-US" altLang="ja-JP" sz="1200" dirty="0">
              <a:ea typeface="Meiryo UI" panose="020B0604030504040204" pitchFamily="50" charset="-128"/>
            </a:endParaRPr>
          </a:p>
        </p:txBody>
      </p:sp>
    </p:spTree>
    <p:extLst>
      <p:ext uri="{BB962C8B-B14F-4D97-AF65-F5344CB8AC3E}">
        <p14:creationId xmlns:p14="http://schemas.microsoft.com/office/powerpoint/2010/main" val="685389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mn-lt"/>
              </a:rPr>
              <a:t>Company background</a:t>
            </a:r>
          </a:p>
        </p:txBody>
      </p:sp>
      <p:sp>
        <p:nvSpPr>
          <p:cNvPr id="3" name="Content Placeholder 2"/>
          <p:cNvSpPr>
            <a:spLocks noGrp="1"/>
          </p:cNvSpPr>
          <p:nvPr>
            <p:ph idx="1"/>
          </p:nvPr>
        </p:nvSpPr>
        <p:spPr>
          <a:xfrm>
            <a:off x="300831" y="956553"/>
            <a:ext cx="11590337" cy="2596116"/>
          </a:xfrm>
        </p:spPr>
        <p:txBody>
          <a:bodyPr/>
          <a:lstStyle/>
          <a:p>
            <a:endParaRPr lang="en-GB" dirty="0">
              <a:latin typeface="+mn-lt"/>
            </a:endParaRPr>
          </a:p>
        </p:txBody>
      </p:sp>
      <p:sp>
        <p:nvSpPr>
          <p:cNvPr id="9"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6</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7" name="TextBox 6"/>
          <p:cNvSpPr txBox="1"/>
          <p:nvPr/>
        </p:nvSpPr>
        <p:spPr>
          <a:xfrm>
            <a:off x="390439" y="5469583"/>
            <a:ext cx="11126600" cy="830997"/>
          </a:xfrm>
          <a:prstGeom prst="rect">
            <a:avLst/>
          </a:prstGeom>
          <a:noFill/>
          <a:ln>
            <a:solidFill>
              <a:schemeClr val="tx2">
                <a:lumMod val="60000"/>
                <a:lumOff val="40000"/>
              </a:schemeClr>
            </a:solidFill>
          </a:ln>
        </p:spPr>
        <p:txBody>
          <a:bodyPr wrap="square" rtlCol="0">
            <a:spAutoFit/>
          </a:bodyPr>
          <a:lstStyle/>
          <a:p>
            <a:pPr marL="403225" lvl="1" indent="-174625"/>
            <a:r>
              <a:rPr lang="ja-JP" altLang="en-US" sz="1200" dirty="0">
                <a:latin typeface="Meiryo UI" panose="020B0604030504040204" pitchFamily="50" charset="-128"/>
                <a:ea typeface="Meiryo UI" panose="020B0604030504040204" pitchFamily="50" charset="-128"/>
              </a:rPr>
              <a:t>（このテキストは消去下さい）</a:t>
            </a:r>
            <a:endParaRPr lang="en-US" altLang="ja-JP" sz="1200" dirty="0">
              <a:latin typeface="Meiryo UI" panose="020B0604030504040204" pitchFamily="50" charset="-128"/>
              <a:ea typeface="Meiryo UI" panose="020B0604030504040204" pitchFamily="50" charset="-128"/>
            </a:endParaRPr>
          </a:p>
          <a:p>
            <a:pPr marL="403225" lvl="1" indent="-174625">
              <a:buFont typeface="Arial" panose="020B0604020202020204" pitchFamily="34" charset="0"/>
              <a:buChar char="•"/>
            </a:pPr>
            <a:r>
              <a:rPr lang="en-US" altLang="ja-JP" sz="1200" dirty="0">
                <a:ea typeface="Meiryo UI" panose="020B0604030504040204" pitchFamily="50" charset="-128"/>
              </a:rPr>
              <a:t>1</a:t>
            </a:r>
            <a:r>
              <a:rPr lang="ja-JP" altLang="en-US" sz="1200" dirty="0">
                <a:ea typeface="Meiryo UI" panose="020B0604030504040204" pitchFamily="50" charset="-128"/>
              </a:rPr>
              <a:t>～</a:t>
            </a:r>
            <a:r>
              <a:rPr lang="en-US" altLang="ja-JP" sz="1200" dirty="0">
                <a:ea typeface="Meiryo UI" panose="020B0604030504040204" pitchFamily="50" charset="-128"/>
              </a:rPr>
              <a:t>3</a:t>
            </a:r>
            <a:r>
              <a:rPr lang="ja-JP" altLang="en-US" sz="1200" dirty="0">
                <a:ea typeface="Meiryo UI" panose="020B0604030504040204" pitchFamily="50" charset="-128"/>
              </a:rPr>
              <a:t>枚のスライドで作成してください。</a:t>
            </a:r>
            <a:endParaRPr lang="en-US" altLang="ja-JP" sz="1200" dirty="0">
              <a:ea typeface="Meiryo UI" panose="020B0604030504040204" pitchFamily="50" charset="-128"/>
            </a:endParaRPr>
          </a:p>
          <a:p>
            <a:pPr marL="403225" lvl="1" indent="-174625">
              <a:buFont typeface="Arial" panose="020B0604020202020204" pitchFamily="34" charset="0"/>
              <a:buChar char="•"/>
            </a:pPr>
            <a:r>
              <a:rPr lang="ja-JP" altLang="en-US" sz="1200" dirty="0">
                <a:ea typeface="Meiryo UI" panose="020B0604030504040204" pitchFamily="50" charset="-128"/>
              </a:rPr>
              <a:t>標準的な会社スライドを挿入できます。</a:t>
            </a:r>
          </a:p>
          <a:p>
            <a:pPr marL="403225" lvl="1" indent="-174625">
              <a:buFont typeface="Arial" panose="020B0604020202020204" pitchFamily="34" charset="0"/>
              <a:buChar char="•"/>
            </a:pPr>
            <a:r>
              <a:rPr lang="ja-JP" altLang="en-US" sz="1200" dirty="0">
                <a:ea typeface="Meiryo UI" panose="020B0604030504040204" pitchFamily="50" charset="-128"/>
              </a:rPr>
              <a:t>会社の活動、ユースケース、実績、差別化要因について詳細な情報を提供する追加スライドもご用意しています。</a:t>
            </a:r>
            <a:endParaRPr lang="en-US" altLang="ja-JP" sz="1200" dirty="0">
              <a:ea typeface="Meiryo UI" panose="020B0604030504040204" pitchFamily="50" charset="-128"/>
            </a:endParaRPr>
          </a:p>
        </p:txBody>
      </p:sp>
    </p:spTree>
    <p:extLst>
      <p:ext uri="{BB962C8B-B14F-4D97-AF65-F5344CB8AC3E}">
        <p14:creationId xmlns:p14="http://schemas.microsoft.com/office/powerpoint/2010/main" val="2399574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mn-lt"/>
              </a:rPr>
              <a:t>Company </a:t>
            </a:r>
            <a:r>
              <a:rPr lang="en-GB" sz="3200" b="1" dirty="0"/>
              <a:t>core technology </a:t>
            </a:r>
            <a:endParaRPr lang="en-GB" sz="3200" b="1" dirty="0">
              <a:latin typeface="+mn-lt"/>
            </a:endParaRPr>
          </a:p>
        </p:txBody>
      </p:sp>
      <p:sp>
        <p:nvSpPr>
          <p:cNvPr id="3" name="Content Placeholder 2"/>
          <p:cNvSpPr>
            <a:spLocks noGrp="1"/>
          </p:cNvSpPr>
          <p:nvPr>
            <p:ph idx="1"/>
          </p:nvPr>
        </p:nvSpPr>
        <p:spPr>
          <a:xfrm>
            <a:off x="300831" y="956553"/>
            <a:ext cx="11590337" cy="2596116"/>
          </a:xfrm>
        </p:spPr>
        <p:txBody>
          <a:bodyPr/>
          <a:lstStyle/>
          <a:p>
            <a:endParaRPr lang="en-GB" dirty="0">
              <a:latin typeface="+mn-lt"/>
            </a:endParaRPr>
          </a:p>
        </p:txBody>
      </p:sp>
      <p:sp>
        <p:nvSpPr>
          <p:cNvPr id="9"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7</a:t>
            </a:fld>
            <a:endParaRPr lang="en-GB" dirty="0">
              <a:latin typeface="+mn-lt"/>
            </a:endParaRPr>
          </a:p>
        </p:txBody>
      </p:sp>
      <p:sp>
        <p:nvSpPr>
          <p:cNvPr id="10"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7" name="TextBox 6"/>
          <p:cNvSpPr txBox="1"/>
          <p:nvPr/>
        </p:nvSpPr>
        <p:spPr>
          <a:xfrm>
            <a:off x="655321" y="5192584"/>
            <a:ext cx="10326858" cy="1015663"/>
          </a:xfrm>
          <a:prstGeom prst="rect">
            <a:avLst/>
          </a:prstGeom>
          <a:noFill/>
          <a:ln>
            <a:solidFill>
              <a:schemeClr val="tx2">
                <a:lumMod val="60000"/>
                <a:lumOff val="40000"/>
              </a:schemeClr>
            </a:solidFill>
          </a:ln>
        </p:spPr>
        <p:txBody>
          <a:bodyPr wrap="square" rtlCol="0">
            <a:spAutoFit/>
          </a:bodyPr>
          <a:lstStyle/>
          <a:p>
            <a:r>
              <a:rPr lang="ja-JP" altLang="en-US" sz="1200" dirty="0">
                <a:latin typeface="Meiryo UI" panose="020B0604030504040204" pitchFamily="50" charset="-128"/>
                <a:ea typeface="Meiryo UI" panose="020B0604030504040204" pitchFamily="50" charset="-128"/>
              </a:rPr>
              <a:t>（このテキストは消去下さい）</a:t>
            </a:r>
            <a:endParaRPr lang="en-US" altLang="ja-JP" sz="12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枚のスライドで作成してください。</a:t>
            </a:r>
            <a:endParaRPr lang="en-US" altLang="ja-JP" sz="12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標準的な会社スライドを使用していただいても構いません。</a:t>
            </a:r>
          </a:p>
          <a:p>
            <a:pPr marL="171450" indent="-1714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貴社の独自の技術を詳細に解説する追加スライドとしてもご活用ください。</a:t>
            </a:r>
          </a:p>
          <a:p>
            <a:pPr marL="171450" indent="-17145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Samsung</a:t>
            </a:r>
            <a:r>
              <a:rPr lang="ja-JP" altLang="en-US" sz="1200" dirty="0">
                <a:latin typeface="Meiryo UI" panose="020B0604030504040204" pitchFamily="50" charset="-128"/>
                <a:ea typeface="Meiryo UI" panose="020B0604030504040204" pitchFamily="50" charset="-128"/>
              </a:rPr>
              <a:t>の主な目的は、優れた機能と技術を発掘し、製品ラインに追加することです。</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36504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1" y="105749"/>
            <a:ext cx="8259232" cy="755650"/>
          </a:xfrm>
        </p:spPr>
        <p:txBody>
          <a:bodyPr>
            <a:noAutofit/>
          </a:bodyPr>
          <a:lstStyle/>
          <a:p>
            <a:r>
              <a:rPr lang="en-GB" sz="3200" b="1" dirty="0">
                <a:latin typeface="+mn-lt"/>
              </a:rPr>
              <a:t>Detailed PoC proposal for Boost-up</a:t>
            </a:r>
          </a:p>
        </p:txBody>
      </p:sp>
      <p:sp>
        <p:nvSpPr>
          <p:cNvPr id="9" name="Content Placeholder 8"/>
          <p:cNvSpPr>
            <a:spLocks noGrp="1"/>
          </p:cNvSpPr>
          <p:nvPr>
            <p:ph idx="1"/>
          </p:nvPr>
        </p:nvSpPr>
        <p:spPr>
          <a:xfrm>
            <a:off x="266701" y="1073784"/>
            <a:ext cx="11590337" cy="2372801"/>
          </a:xfrm>
        </p:spPr>
        <p:txBody>
          <a:bodyPr>
            <a:normAutofit/>
          </a:bodyPr>
          <a:lstStyle/>
          <a:p>
            <a:endParaRPr lang="en-GB" dirty="0">
              <a:latin typeface="+mn-lt"/>
            </a:endParaRPr>
          </a:p>
        </p:txBody>
      </p:sp>
      <p:sp>
        <p:nvSpPr>
          <p:cNvPr id="10"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8</a:t>
            </a:fld>
            <a:endParaRPr lang="en-GB" dirty="0">
              <a:latin typeface="+mn-lt"/>
            </a:endParaRPr>
          </a:p>
        </p:txBody>
      </p:sp>
      <p:sp>
        <p:nvSpPr>
          <p:cNvPr id="11"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
        <p:nvSpPr>
          <p:cNvPr id="8" name="TextBox 6"/>
          <p:cNvSpPr txBox="1"/>
          <p:nvPr/>
        </p:nvSpPr>
        <p:spPr>
          <a:xfrm>
            <a:off x="324631" y="4938711"/>
            <a:ext cx="11126600" cy="1200329"/>
          </a:xfrm>
          <a:prstGeom prst="rect">
            <a:avLst/>
          </a:prstGeom>
          <a:noFill/>
          <a:ln>
            <a:solidFill>
              <a:schemeClr val="tx2">
                <a:lumMod val="60000"/>
                <a:lumOff val="40000"/>
              </a:schemeClr>
            </a:solidFill>
          </a:ln>
        </p:spPr>
        <p:txBody>
          <a:bodyPr wrap="square" rtlCol="0">
            <a:spAutoFit/>
          </a:bodyPr>
          <a:lstStyle/>
          <a:p>
            <a:pPr marL="403225" lvl="1" indent="-174625"/>
            <a:r>
              <a:rPr lang="ja-JP" altLang="en-US" sz="1200" dirty="0">
                <a:latin typeface="Meiryo UI" panose="020B0604030504040204" pitchFamily="50" charset="-128"/>
                <a:ea typeface="Meiryo UI" panose="020B0604030504040204" pitchFamily="50" charset="-128"/>
              </a:rPr>
              <a:t>（このテキストは消去下さい）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en-US" altLang="ja-JP" sz="1200" i="1" dirty="0">
                <a:ea typeface="Meiryo UI" panose="020B0604030504040204" pitchFamily="50" charset="-128"/>
              </a:rPr>
              <a:t>Boost-up</a:t>
            </a:r>
            <a:r>
              <a:rPr lang="ja-JP" altLang="en-US" sz="1200" i="1" dirty="0">
                <a:ea typeface="Meiryo UI" panose="020B0604030504040204" pitchFamily="50" charset="-128"/>
              </a:rPr>
              <a:t>を通じて</a:t>
            </a:r>
            <a:r>
              <a:rPr lang="en-US" altLang="ja-JP" sz="1200" i="1" dirty="0">
                <a:ea typeface="Meiryo UI" panose="020B0604030504040204" pitchFamily="50" charset="-128"/>
              </a:rPr>
              <a:t>Samsung Research</a:t>
            </a:r>
            <a:r>
              <a:rPr lang="ja-JP" altLang="en-US" sz="1200" i="1" dirty="0" err="1">
                <a:ea typeface="Meiryo UI" panose="020B0604030504040204" pitchFamily="50" charset="-128"/>
              </a:rPr>
              <a:t>に提</a:t>
            </a:r>
            <a:r>
              <a:rPr lang="ja-JP" altLang="en-US" sz="1200" i="1" dirty="0">
                <a:ea typeface="Meiryo UI" panose="020B0604030504040204" pitchFamily="50" charset="-128"/>
              </a:rPr>
              <a:t>供する予定の概念実証（</a:t>
            </a:r>
            <a:r>
              <a:rPr lang="en-US" altLang="ja-JP" sz="1200" i="1" dirty="0" err="1">
                <a:ea typeface="Meiryo UI" panose="020B0604030504040204" pitchFamily="50" charset="-128"/>
              </a:rPr>
              <a:t>PoC</a:t>
            </a:r>
            <a:r>
              <a:rPr lang="ja-JP" altLang="en-US" sz="1200" i="1" dirty="0">
                <a:ea typeface="Meiryo UI" panose="020B0604030504040204" pitchFamily="50" charset="-128"/>
              </a:rPr>
              <a:t>）プロジェクトについて詳細に記述してください。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en-US" altLang="ja-JP" sz="1200" i="1" dirty="0">
                <a:ea typeface="Meiryo UI" panose="020B0604030504040204" pitchFamily="50" charset="-128"/>
              </a:rPr>
              <a:t>6</a:t>
            </a:r>
            <a:r>
              <a:rPr lang="ja-JP" altLang="en-US" sz="1200" i="1" dirty="0">
                <a:ea typeface="Meiryo UI" panose="020B0604030504040204" pitchFamily="50" charset="-128"/>
              </a:rPr>
              <a:t>ヶ月間の資金提供プロジェクトの終了時に、評価のために</a:t>
            </a:r>
            <a:r>
              <a:rPr lang="en-US" altLang="ja-JP" sz="1200" i="1" dirty="0" err="1">
                <a:ea typeface="Meiryo UI" panose="020B0604030504040204" pitchFamily="50" charset="-128"/>
              </a:rPr>
              <a:t>PoC</a:t>
            </a:r>
            <a:r>
              <a:rPr lang="ja-JP" altLang="en-US" sz="1200" i="1" dirty="0">
                <a:ea typeface="Meiryo UI" panose="020B0604030504040204" pitchFamily="50" charset="-128"/>
              </a:rPr>
              <a:t>プロジェクトが最終的に何を提供するのかが、記述から明確にわかるようにしてください。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この実装によって</a:t>
            </a:r>
            <a:r>
              <a:rPr lang="en-US" altLang="ja-JP" sz="1200" i="1" dirty="0">
                <a:ea typeface="Meiryo UI" panose="020B0604030504040204" pitchFamily="50" charset="-128"/>
              </a:rPr>
              <a:t>Samsung Research</a:t>
            </a:r>
            <a:r>
              <a:rPr lang="ja-JP" altLang="en-US" sz="1200" i="1" dirty="0">
                <a:ea typeface="Meiryo UI" panose="020B0604030504040204" pitchFamily="50" charset="-128"/>
              </a:rPr>
              <a:t>が得る可能性のあるメリットについても記述してください。</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視覚的な説明、スケッチ、グラフなどでご説明いただくのが望ましいでしょう。</a:t>
            </a:r>
            <a:endParaRPr lang="en-US" altLang="ja-JP" sz="1200" i="1" dirty="0">
              <a:ea typeface="Meiryo UI" panose="020B0604030504040204" pitchFamily="50" charset="-128"/>
            </a:endParaRPr>
          </a:p>
          <a:p>
            <a:pPr marL="403225" lvl="1" indent="-174625">
              <a:buFont typeface="Arial" panose="020B0604020202020204" pitchFamily="34" charset="0"/>
              <a:buChar char="•"/>
            </a:pPr>
            <a:r>
              <a:rPr lang="ja-JP" altLang="en-US" sz="1200" i="1" dirty="0">
                <a:ea typeface="Meiryo UI" panose="020B0604030504040204" pitchFamily="50" charset="-128"/>
              </a:rPr>
              <a:t>記述は</a:t>
            </a:r>
            <a:r>
              <a:rPr lang="en-US" altLang="ja-JP" sz="1200" i="1" dirty="0">
                <a:ea typeface="Meiryo UI" panose="020B0604030504040204" pitchFamily="50" charset="-128"/>
              </a:rPr>
              <a:t>1</a:t>
            </a:r>
            <a:r>
              <a:rPr lang="ja-JP" altLang="en-US" sz="1200" i="1" dirty="0">
                <a:ea typeface="Meiryo UI" panose="020B0604030504040204" pitchFamily="50" charset="-128"/>
              </a:rPr>
              <a:t>ページ（最適）または</a:t>
            </a:r>
            <a:r>
              <a:rPr lang="en-US" altLang="ja-JP" sz="1200" i="1" dirty="0">
                <a:ea typeface="Meiryo UI" panose="020B0604030504040204" pitchFamily="50" charset="-128"/>
              </a:rPr>
              <a:t>2</a:t>
            </a:r>
            <a:r>
              <a:rPr lang="ja-JP" altLang="en-US" sz="1200" i="1" dirty="0">
                <a:ea typeface="Meiryo UI" panose="020B0604030504040204" pitchFamily="50" charset="-128"/>
              </a:rPr>
              <a:t>ページ程度に収めてください。注：審査員は</a:t>
            </a:r>
            <a:r>
              <a:rPr lang="en-US" altLang="ja-JP" sz="1200" i="1" dirty="0" err="1">
                <a:ea typeface="Meiryo UI" panose="020B0604030504040204" pitchFamily="50" charset="-128"/>
              </a:rPr>
              <a:t>PoC</a:t>
            </a:r>
            <a:r>
              <a:rPr lang="ja-JP" altLang="en-US" sz="1200" i="1" dirty="0">
                <a:ea typeface="Meiryo UI" panose="020B0604030504040204" pitchFamily="50" charset="-128"/>
              </a:rPr>
              <a:t>の明確な説明を求めているため、このセクションは最も重要なセクションです。</a:t>
            </a:r>
            <a:endParaRPr lang="en-US" altLang="ja-JP" sz="1200" dirty="0">
              <a:ea typeface="Meiryo UI" panose="020B0604030504040204" pitchFamily="50" charset="-128"/>
            </a:endParaRPr>
          </a:p>
        </p:txBody>
      </p:sp>
    </p:spTree>
    <p:extLst>
      <p:ext uri="{BB962C8B-B14F-4D97-AF65-F5344CB8AC3E}">
        <p14:creationId xmlns:p14="http://schemas.microsoft.com/office/powerpoint/2010/main" val="344384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395202" y="1027744"/>
            <a:ext cx="11590337" cy="3568142"/>
          </a:xfrm>
        </p:spPr>
        <p:txBody>
          <a:bodyPr tIns="0" bIns="0" anchor="t">
            <a:normAutofit lnSpcReduction="10000"/>
          </a:bodyPr>
          <a:lstStyle/>
          <a:p>
            <a:pPr marL="342900" indent="-342900">
              <a:buFont typeface="Arial" pitchFamily="34" charset="0"/>
              <a:buChar char="•"/>
            </a:pPr>
            <a:r>
              <a:rPr lang="en-GB" altLang="ko-KR" sz="2000" b="1" dirty="0"/>
              <a:t>Week x, Milestone</a:t>
            </a:r>
            <a:r>
              <a:rPr lang="en-GB" sz="2000" b="1" dirty="0"/>
              <a:t> 1:</a:t>
            </a:r>
            <a:r>
              <a:rPr lang="en-GB" sz="2000" dirty="0"/>
              <a:t> Detailed design and review</a:t>
            </a:r>
          </a:p>
          <a:p>
            <a:pPr marL="571500" lvl="1" indent="-342900"/>
            <a:r>
              <a:rPr lang="en-GB" sz="1600" dirty="0">
                <a:latin typeface="+mn-lt"/>
              </a:rPr>
              <a:t>XXX</a:t>
            </a:r>
          </a:p>
          <a:p>
            <a:pPr lvl="1" indent="0">
              <a:buNone/>
            </a:pPr>
            <a:endParaRPr lang="en-GB" sz="1600" dirty="0">
              <a:latin typeface="+mn-lt"/>
            </a:endParaRPr>
          </a:p>
          <a:p>
            <a:pPr marL="342900" indent="-342900">
              <a:buFont typeface="Arial" pitchFamily="34" charset="0"/>
              <a:buChar char="•"/>
            </a:pPr>
            <a:r>
              <a:rPr lang="en-GB" altLang="ko-KR" sz="2000" b="1" dirty="0"/>
              <a:t>Week x, Milestone</a:t>
            </a:r>
            <a:r>
              <a:rPr lang="en-GB" sz="2000" b="1" dirty="0"/>
              <a:t> 2:</a:t>
            </a:r>
            <a:r>
              <a:rPr lang="en-GB" sz="2000" dirty="0"/>
              <a:t> </a:t>
            </a:r>
            <a:r>
              <a:rPr lang="en-GB" altLang="ja-JP" sz="2000" dirty="0"/>
              <a:t>Early work review</a:t>
            </a:r>
            <a:endParaRPr lang="en-GB" sz="2000" dirty="0"/>
          </a:p>
          <a:p>
            <a:pPr marL="571500" lvl="1" indent="-342900"/>
            <a:r>
              <a:rPr lang="en-GB" sz="1600" dirty="0">
                <a:latin typeface="+mn-lt"/>
              </a:rPr>
              <a:t>XXX</a:t>
            </a:r>
          </a:p>
          <a:p>
            <a:pPr lvl="1" indent="0">
              <a:buNone/>
            </a:pPr>
            <a:endParaRPr lang="en-GB" sz="1600" dirty="0">
              <a:latin typeface="+mn-lt"/>
            </a:endParaRPr>
          </a:p>
          <a:p>
            <a:pPr marL="342900" indent="-342900">
              <a:buFont typeface="Arial" pitchFamily="34" charset="0"/>
              <a:buChar char="•"/>
            </a:pPr>
            <a:r>
              <a:rPr lang="en-GB" altLang="ko-KR" sz="2000" b="1" dirty="0"/>
              <a:t>Week x, Milestone</a:t>
            </a:r>
            <a:r>
              <a:rPr lang="en-GB" altLang="ja-JP" sz="2000" b="1" dirty="0"/>
              <a:t> 3:</a:t>
            </a:r>
            <a:r>
              <a:rPr lang="en-GB" altLang="ja-JP" sz="2000" dirty="0"/>
              <a:t> Second work review</a:t>
            </a:r>
          </a:p>
          <a:p>
            <a:pPr marL="571500" lvl="1" indent="-342900"/>
            <a:r>
              <a:rPr lang="en-GB" altLang="ja-JP" sz="1600" dirty="0"/>
              <a:t>XXX</a:t>
            </a:r>
          </a:p>
          <a:p>
            <a:endParaRPr lang="en-GB" sz="2000" dirty="0"/>
          </a:p>
          <a:p>
            <a:pPr marL="342900" indent="-342900">
              <a:buFont typeface="Arial" pitchFamily="34" charset="0"/>
              <a:buChar char="•"/>
            </a:pPr>
            <a:r>
              <a:rPr lang="en-GB" sz="2000" b="1" dirty="0"/>
              <a:t>Week 26, Final delivery: </a:t>
            </a:r>
            <a:r>
              <a:rPr lang="en-GB" sz="2000" dirty="0"/>
              <a:t>List of deliverables with final KPI </a:t>
            </a:r>
          </a:p>
          <a:p>
            <a:pPr marL="571500" lvl="1" indent="-342900"/>
            <a:r>
              <a:rPr lang="en-GB" sz="1600" dirty="0">
                <a:latin typeface="+mn-lt"/>
              </a:rPr>
              <a:t>XXX</a:t>
            </a:r>
          </a:p>
          <a:p>
            <a:endParaRPr lang="en-GB" sz="2000" dirty="0">
              <a:latin typeface="+mn-lt"/>
            </a:endParaRPr>
          </a:p>
        </p:txBody>
      </p:sp>
      <p:sp>
        <p:nvSpPr>
          <p:cNvPr id="8" name="object 2"/>
          <p:cNvSpPr txBox="1">
            <a:spLocks noGrp="1"/>
          </p:cNvSpPr>
          <p:nvPr>
            <p:ph type="title"/>
          </p:nvPr>
        </p:nvSpPr>
        <p:spPr>
          <a:xfrm>
            <a:off x="266701" y="105749"/>
            <a:ext cx="6856770" cy="755650"/>
          </a:xfrm>
        </p:spPr>
        <p:txBody>
          <a:bodyPr>
            <a:noAutofit/>
          </a:bodyPr>
          <a:lstStyle/>
          <a:p>
            <a:r>
              <a:rPr lang="en-GB" sz="3200" b="1" dirty="0">
                <a:latin typeface="+mn-lt"/>
              </a:rPr>
              <a:t>Project Schedule</a:t>
            </a:r>
          </a:p>
        </p:txBody>
      </p:sp>
      <p:sp>
        <p:nvSpPr>
          <p:cNvPr id="2" name="TextBox 1"/>
          <p:cNvSpPr txBox="1"/>
          <p:nvPr/>
        </p:nvSpPr>
        <p:spPr>
          <a:xfrm>
            <a:off x="814388" y="5192584"/>
            <a:ext cx="10569169" cy="1015663"/>
          </a:xfrm>
          <a:prstGeom prst="rect">
            <a:avLst/>
          </a:prstGeom>
          <a:noFill/>
          <a:ln>
            <a:solidFill>
              <a:schemeClr val="tx2">
                <a:lumMod val="60000"/>
                <a:lumOff val="40000"/>
              </a:schemeClr>
            </a:solidFill>
          </a:ln>
        </p:spPr>
        <p:txBody>
          <a:bodyPr wrap="square" rtlCol="0">
            <a:spAutoFit/>
          </a:bodyPr>
          <a:lstStyle/>
          <a:p>
            <a:r>
              <a:rPr lang="ja-JP" altLang="en-US" sz="1200" i="1" dirty="0">
                <a:latin typeface="Meiryo UI" panose="020B0604030504040204" pitchFamily="50" charset="-128"/>
                <a:ea typeface="Meiryo UI" panose="020B0604030504040204" pitchFamily="50" charset="-128"/>
              </a:rPr>
              <a:t>（このテキストは消去下さい）</a:t>
            </a:r>
            <a:endParaRPr lang="en-GB" altLang="ja-JP" sz="1200" i="1"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en-US" altLang="ja-JP" sz="1200" i="1" dirty="0">
                <a:latin typeface="Meiryo UI" panose="020B0604030504040204" pitchFamily="50" charset="-128"/>
                <a:ea typeface="Meiryo UI" panose="020B0604030504040204" pitchFamily="50" charset="-128"/>
              </a:rPr>
              <a:t>6</a:t>
            </a:r>
            <a:r>
              <a:rPr lang="ja-JP" altLang="en-US" sz="1200" i="1" dirty="0">
                <a:latin typeface="Meiryo UI" panose="020B0604030504040204" pitchFamily="50" charset="-128"/>
                <a:ea typeface="Meiryo UI" panose="020B0604030504040204" pitchFamily="50" charset="-128"/>
              </a:rPr>
              <a:t>ヶ月間のプロジェクト期間中のマイルストーンと期待される成果物についてご説明ください。</a:t>
            </a:r>
          </a:p>
          <a:p>
            <a:pPr marL="285750" indent="-285750">
              <a:buFont typeface="Arial" panose="020B0604020202020204" pitchFamily="34" charset="0"/>
              <a:buChar char="•"/>
            </a:pPr>
            <a:r>
              <a:rPr lang="ja-JP" altLang="en-US" sz="1200" i="1" dirty="0">
                <a:latin typeface="Meiryo UI" panose="020B0604030504040204" pitchFamily="50" charset="-128"/>
                <a:ea typeface="Meiryo UI" panose="020B0604030504040204" pitchFamily="50" charset="-128"/>
              </a:rPr>
              <a:t>プロジェクトは、目標と</a:t>
            </a:r>
            <a:r>
              <a:rPr lang="en-US" altLang="ja-JP" sz="1200" i="1" dirty="0">
                <a:latin typeface="Meiryo UI" panose="020B0604030504040204" pitchFamily="50" charset="-128"/>
                <a:ea typeface="Meiryo UI" panose="020B0604030504040204" pitchFamily="50" charset="-128"/>
              </a:rPr>
              <a:t>KPI</a:t>
            </a:r>
            <a:r>
              <a:rPr lang="ja-JP" altLang="en-US" sz="1200" i="1" dirty="0">
                <a:latin typeface="Meiryo UI" panose="020B0604030504040204" pitchFamily="50" charset="-128"/>
                <a:ea typeface="Meiryo UI" panose="020B0604030504040204" pitchFamily="50" charset="-128"/>
              </a:rPr>
              <a:t>の詳細なリストを含む契約を締結した後、第一週目から開始されます。</a:t>
            </a:r>
          </a:p>
          <a:p>
            <a:pPr marL="285750" indent="-285750">
              <a:buFont typeface="Arial" panose="020B0604020202020204" pitchFamily="34" charset="0"/>
              <a:buChar char="•"/>
            </a:pPr>
            <a:r>
              <a:rPr lang="ja-JP" altLang="en-US" sz="1200" i="1" dirty="0">
                <a:latin typeface="Meiryo UI" panose="020B0604030504040204" pitchFamily="50" charset="-128"/>
                <a:ea typeface="Meiryo UI" panose="020B0604030504040204" pitchFamily="50" charset="-128"/>
              </a:rPr>
              <a:t>各段階で成果物のステータスを明確に定義し、簡潔な進捗報告書を提出していただく必要があります。</a:t>
            </a:r>
          </a:p>
          <a:p>
            <a:pPr marL="285750" indent="-285750">
              <a:buFont typeface="Arial" panose="020B0604020202020204" pitchFamily="34" charset="0"/>
              <a:buChar char="•"/>
            </a:pPr>
            <a:r>
              <a:rPr lang="ja-JP" altLang="en-US" sz="1200" i="1" dirty="0">
                <a:latin typeface="Meiryo UI" panose="020B0604030504040204" pitchFamily="50" charset="-128"/>
                <a:ea typeface="Meiryo UI" panose="020B0604030504040204" pitchFamily="50" charset="-128"/>
              </a:rPr>
              <a:t>提案の内容としては、綿密に調整されたスケジュール、合理的なマイルストーン、そして測定可能な</a:t>
            </a:r>
            <a:r>
              <a:rPr lang="en-US" altLang="ja-JP" sz="1200" i="1" dirty="0">
                <a:latin typeface="Meiryo UI" panose="020B0604030504040204" pitchFamily="50" charset="-128"/>
                <a:ea typeface="Meiryo UI" panose="020B0604030504040204" pitchFamily="50" charset="-128"/>
              </a:rPr>
              <a:t>KPI</a:t>
            </a:r>
            <a:r>
              <a:rPr lang="ja-JP" altLang="en-US" sz="1200" i="1" dirty="0">
                <a:latin typeface="Meiryo UI" panose="020B0604030504040204" pitchFamily="50" charset="-128"/>
                <a:ea typeface="Meiryo UI" panose="020B0604030504040204" pitchFamily="50" charset="-128"/>
              </a:rPr>
              <a:t>が起債されていることが望まれいで</a:t>
            </a:r>
            <a:r>
              <a:rPr lang="ja-JP" altLang="en-US" sz="1200" i="1" dirty="0" err="1">
                <a:latin typeface="Meiryo UI" panose="020B0604030504040204" pitchFamily="50" charset="-128"/>
                <a:ea typeface="Meiryo UI" panose="020B0604030504040204" pitchFamily="50" charset="-128"/>
              </a:rPr>
              <a:t>す</a:t>
            </a:r>
            <a:r>
              <a:rPr lang="ja-JP" altLang="en-US" sz="1200" i="1" dirty="0">
                <a:latin typeface="Meiryo UI" panose="020B0604030504040204" pitchFamily="50" charset="-128"/>
                <a:ea typeface="Meiryo UI" panose="020B0604030504040204" pitchFamily="50" charset="-128"/>
              </a:rPr>
              <a:t>。</a:t>
            </a:r>
            <a:endParaRPr lang="en-GB" altLang="ja-JP" sz="1200" i="1" dirty="0">
              <a:latin typeface="Meiryo UI" panose="020B0604030504040204" pitchFamily="50" charset="-128"/>
              <a:ea typeface="Meiryo UI" panose="020B0604030504040204" pitchFamily="50" charset="-128"/>
            </a:endParaRPr>
          </a:p>
        </p:txBody>
      </p:sp>
      <p:sp>
        <p:nvSpPr>
          <p:cNvPr id="12" name="object 6"/>
          <p:cNvSpPr txBox="1">
            <a:spLocks noGrp="1"/>
          </p:cNvSpPr>
          <p:nvPr>
            <p:ph type="sldNum" sz="quarter" idx="12"/>
          </p:nvPr>
        </p:nvSpPr>
        <p:spPr>
          <a:xfrm>
            <a:off x="266701" y="6370638"/>
            <a:ext cx="547687" cy="344488"/>
          </a:xfrm>
        </p:spPr>
        <p:txBody>
          <a:bodyPr/>
          <a:lstStyle/>
          <a:p>
            <a:fld id="{81D60167-4931-47E6-BA6A-407CBD079E47}" type="slidenum">
              <a:rPr lang="en-GB" smtClean="0">
                <a:latin typeface="+mn-lt"/>
              </a:rPr>
              <a:pPr/>
              <a:t>9</a:t>
            </a:fld>
            <a:endParaRPr lang="en-GB" dirty="0">
              <a:latin typeface="+mn-lt"/>
            </a:endParaRPr>
          </a:p>
        </p:txBody>
      </p:sp>
      <p:sp>
        <p:nvSpPr>
          <p:cNvPr id="13" name="Footer Placeholder 6"/>
          <p:cNvSpPr>
            <a:spLocks noGrp="1"/>
          </p:cNvSpPr>
          <p:nvPr>
            <p:ph type="ftr" sz="quarter" idx="3"/>
          </p:nvPr>
        </p:nvSpPr>
        <p:spPr>
          <a:xfrm>
            <a:off x="655321" y="6370320"/>
            <a:ext cx="4788218" cy="346710"/>
          </a:xfrm>
        </p:spPr>
        <p:txBody>
          <a:bodyPr/>
          <a:lstStyle/>
          <a:p>
            <a:r>
              <a:rPr lang="en-GB" dirty="0">
                <a:latin typeface="+mn-lt"/>
              </a:rPr>
              <a:t>Boost-up with Samsung Research.  Confidential</a:t>
            </a:r>
            <a:r>
              <a:rPr lang="en-GB" dirty="0"/>
              <a:t>.</a:t>
            </a:r>
          </a:p>
        </p:txBody>
      </p:sp>
    </p:spTree>
    <p:extLst>
      <p:ext uri="{BB962C8B-B14F-4D97-AF65-F5344CB8AC3E}">
        <p14:creationId xmlns:p14="http://schemas.microsoft.com/office/powerpoint/2010/main" val="291577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1325</TotalTime>
  <Words>1914</Words>
  <Application>Microsoft Office PowerPoint</Application>
  <PresentationFormat>와이드스크린</PresentationFormat>
  <Paragraphs>108</Paragraphs>
  <Slides>9</Slides>
  <Notes>9</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9</vt:i4>
      </vt:variant>
    </vt:vector>
  </HeadingPairs>
  <TitlesOfParts>
    <vt:vector size="16" baseType="lpstr">
      <vt:lpstr>Meiryo UI</vt:lpstr>
      <vt:lpstr>Arial</vt:lpstr>
      <vt:lpstr>Samsung Sharp Sans Bold</vt:lpstr>
      <vt:lpstr>SamsungOne 400</vt:lpstr>
      <vt:lpstr>SamsungOne-700</vt:lpstr>
      <vt:lpstr>맑은 고딕</vt:lpstr>
      <vt:lpstr>Office 테마</vt:lpstr>
      <vt:lpstr>[ company name ]   Boost-up with Samsung Research 2025 – SRJ </vt:lpstr>
      <vt:lpstr>PowerPoint 프레젠테이션</vt:lpstr>
      <vt:lpstr>Company Information</vt:lpstr>
      <vt:lpstr>Management team</vt:lpstr>
      <vt:lpstr>Company overview</vt:lpstr>
      <vt:lpstr>Company background</vt:lpstr>
      <vt:lpstr>Company core technology </vt:lpstr>
      <vt:lpstr>Detailed PoC proposal for Boost-up</vt:lpstr>
      <vt:lpstr>Project Schedule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이학열/Open Innovation그룹(SR)/삼성전자</dc:creator>
  <cp:lastModifiedBy>황규영/Open Innovation그룹(SR)/삼성전자</cp:lastModifiedBy>
  <cp:revision>29</cp:revision>
  <dcterms:created xsi:type="dcterms:W3CDTF">2024-06-04T01:24:49Z</dcterms:created>
  <dcterms:modified xsi:type="dcterms:W3CDTF">2025-11-03T01:14:06Z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FLCMData">
    <vt:lpwstr>52DA142898016C076747BA50A810D9C7AFB293EDBF40A4131A8D5DFDF41675B185E186AA999C0E538665C343B9A8A7BD6EF77E7A12EBC2396807885704AA83C7</vt:lpwstr>
  </property>
</Properties>
</file>