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94" r:id="rId2"/>
    <p:sldId id="303" r:id="rId3"/>
    <p:sldId id="270" r:id="rId4"/>
    <p:sldId id="301" r:id="rId5"/>
    <p:sldId id="292" r:id="rId6"/>
    <p:sldId id="296" r:id="rId7"/>
    <p:sldId id="297" r:id="rId8"/>
    <p:sldId id="298" r:id="rId9"/>
    <p:sldId id="289" r:id="rId10"/>
    <p:sldId id="300" r:id="rId11"/>
  </p:sldIdLst>
  <p:sldSz cx="12192000" cy="6858000"/>
  <p:notesSz cx="7010400" cy="923607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amsung Sharp Sans Bold" pitchFamily="2" charset="0"/>
      <p:bold r:id="rId17"/>
    </p:embeddedFont>
    <p:embeddedFont>
      <p:font typeface="SamsungOne 400" panose="020B0503030303020204" pitchFamily="34" charset="0"/>
      <p:regular r:id="rId18"/>
    </p:embeddedFont>
    <p:embeddedFont>
      <p:font typeface="SamsungOne-700" panose="020B0803030303020204" pitchFamily="34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990033"/>
    <a:srgbClr val="339966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3979" autoAdjust="0"/>
  </p:normalViewPr>
  <p:slideViewPr>
    <p:cSldViewPr snapToGrid="0" showGuides="1">
      <p:cViewPr varScale="1">
        <p:scale>
          <a:sx n="99" d="100"/>
          <a:sy n="99" d="100"/>
        </p:scale>
        <p:origin x="942" y="84"/>
      </p:cViewPr>
      <p:guideLst>
        <p:guide orient="horz" pos="2160"/>
        <p:guide pos="3840"/>
        <p:guide orient="horz" pos="459"/>
      </p:guideLst>
    </p:cSldViewPr>
  </p:slideViewPr>
  <p:outlineViewPr>
    <p:cViewPr>
      <p:scale>
        <a:sx n="33" d="100"/>
        <a:sy n="33" d="100"/>
      </p:scale>
      <p:origin x="0" y="-99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298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3408"/>
          </a:xfrm>
          <a:prstGeom prst="rect">
            <a:avLst/>
          </a:prstGeom>
        </p:spPr>
        <p:txBody>
          <a:bodyPr vert="horz" lIns="96015" tIns="48007" rIns="96015" bIns="48007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3408"/>
          </a:xfrm>
          <a:prstGeom prst="rect">
            <a:avLst/>
          </a:prstGeom>
        </p:spPr>
        <p:txBody>
          <a:bodyPr vert="horz" lIns="96015" tIns="48007" rIns="96015" bIns="48007" rtlCol="0"/>
          <a:lstStyle>
            <a:lvl1pPr algn="r">
              <a:defRPr sz="1300"/>
            </a:lvl1pPr>
          </a:lstStyle>
          <a:p>
            <a:fld id="{9A4C5071-F012-4C1E-98B9-83FD07F89CE8}" type="datetimeFigureOut">
              <a:rPr lang="en-GB" smtClean="0"/>
              <a:t>31/10/2025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5700"/>
            <a:ext cx="5538788" cy="3116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5" tIns="48007" rIns="96015" bIns="4800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4"/>
          </a:xfrm>
          <a:prstGeom prst="rect">
            <a:avLst/>
          </a:prstGeom>
        </p:spPr>
        <p:txBody>
          <a:bodyPr vert="horz" lIns="96015" tIns="48007" rIns="96015" bIns="4800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3407"/>
          </a:xfrm>
          <a:prstGeom prst="rect">
            <a:avLst/>
          </a:prstGeom>
        </p:spPr>
        <p:txBody>
          <a:bodyPr vert="horz" lIns="96015" tIns="48007" rIns="96015" bIns="48007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3407"/>
          </a:xfrm>
          <a:prstGeom prst="rect">
            <a:avLst/>
          </a:prstGeom>
        </p:spPr>
        <p:txBody>
          <a:bodyPr vert="horz" lIns="96015" tIns="48007" rIns="96015" bIns="48007" rtlCol="0" anchor="b"/>
          <a:lstStyle>
            <a:lvl1pPr algn="r">
              <a:defRPr sz="1300"/>
            </a:lvl1pPr>
          </a:lstStyle>
          <a:p>
            <a:fld id="{9A030D78-C040-458D-8154-A1820EAE72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22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0D78-C040-458D-8154-A1820EAE72E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7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0D78-C040-458D-8154-A1820EAE72E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22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0D78-C040-458D-8154-A1820EAE72E9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46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0D78-C040-458D-8154-A1820EAE72E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07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0D78-C040-458D-8154-A1820EAE72E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805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0D78-C040-458D-8154-A1820EAE72E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462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0D78-C040-458D-8154-A1820EAE72E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49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0D78-C040-458D-8154-A1820EAE72E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568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0D78-C040-458D-8154-A1820EAE72E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350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0D78-C040-458D-8154-A1820EAE72E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41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samsung.com/uk/smartphones/galaxy-note8/images/galaxy-note8_design_plane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16" y="228943"/>
            <a:ext cx="11246884" cy="632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130" y="3186095"/>
            <a:ext cx="9144000" cy="88055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SamsungOne-700" panose="020B0803030303020204" pitchFamily="34" charset="0"/>
                <a:ea typeface="SamsungOne-700" panose="020B0803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5" y="2036764"/>
            <a:ext cx="4814810" cy="73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8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105749"/>
            <a:ext cx="5824541" cy="7556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1073784"/>
            <a:ext cx="11590337" cy="50355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Font typeface="SamsungOne-700" panose="020B0803030303020204" pitchFamily="34" charset="0"/>
              <a:buNone/>
              <a:defRPr sz="2400">
                <a:solidFill>
                  <a:schemeClr val="tx1"/>
                </a:solidFill>
                <a:latin typeface="+mn-lt"/>
                <a:ea typeface="Samsung Sharp Sans Bold" pitchFamily="50" charset="0"/>
                <a:cs typeface="Samsung Sharp Sans Bold" pitchFamily="50" charset="0"/>
              </a:defRPr>
            </a:lvl1pPr>
            <a:lvl2pPr marL="228600" indent="-22860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228600" indent="-228600">
              <a:buFont typeface="SamsungOne-700" panose="020B0803030303020204" pitchFamily="34" charset="0"/>
              <a:buChar char="–"/>
              <a:defRPr sz="1200">
                <a:solidFill>
                  <a:schemeClr val="tx1"/>
                </a:solidFill>
              </a:defRPr>
            </a:lvl3pPr>
            <a:lvl4pPr marL="228600" indent="-228600">
              <a:buFont typeface="SamsungOne-700" panose="020B0803030303020204" pitchFamily="34" charset="0"/>
              <a:buChar char="–"/>
              <a:defRPr sz="1100">
                <a:solidFill>
                  <a:schemeClr val="tx1"/>
                </a:solidFill>
              </a:defRPr>
            </a:lvl4pPr>
            <a:lvl5pPr marL="228600" indent="-228600">
              <a:buFont typeface="SamsungOne-700" panose="020B0803030303020204" pitchFamily="34" charset="0"/>
              <a:buChar char="–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ED85A-AAF8-4771-AF7A-3C59F03DCC6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1475" y="6345238"/>
            <a:ext cx="1148556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230" y="6461323"/>
            <a:ext cx="872808" cy="132835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14388" y="6368416"/>
            <a:ext cx="6253479" cy="346710"/>
          </a:xfrm>
        </p:spPr>
        <p:txBody>
          <a:bodyPr/>
          <a:lstStyle>
            <a:lvl1pPr>
              <a:defRPr/>
            </a:lvl1pPr>
          </a:lstStyle>
          <a:p>
            <a:r>
              <a:rPr lang="en-US" sz="900" dirty="0"/>
              <a:t>Boost-up with Samsung Research.  Confidential.</a:t>
            </a:r>
          </a:p>
        </p:txBody>
      </p:sp>
    </p:spTree>
    <p:extLst>
      <p:ext uri="{BB962C8B-B14F-4D97-AF65-F5344CB8AC3E}">
        <p14:creationId xmlns:p14="http://schemas.microsoft.com/office/powerpoint/2010/main" val="72731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701" y="6370638"/>
            <a:ext cx="547687" cy="344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1pPr>
          </a:lstStyle>
          <a:p>
            <a:fld id="{FF2ED85A-AAF8-4771-AF7A-3C59F03DCC6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5320" y="6370320"/>
            <a:ext cx="6253479" cy="3467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900" dirty="0"/>
              <a:t>Boost-up with Samsung Research. 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1780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amsung Sharp Sans Bold" pitchFamily="50" charset="0"/>
          <a:ea typeface="Samsung Sharp Sans Bold" pitchFamily="50" charset="0"/>
          <a:cs typeface="Samsung Sharp Sans Bold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msungOne-700" panose="020B0803030303020204" pitchFamily="34" charset="0"/>
          <a:ea typeface="SamsungOne-700" panose="020B08030303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msungOne-700" panose="020B0803030303020204" pitchFamily="34" charset="0"/>
          <a:ea typeface="SamsungOne-700" panose="020B08030303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msungOne-700" panose="020B0803030303020204" pitchFamily="34" charset="0"/>
          <a:ea typeface="SamsungOne-700" panose="020B08030303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msungOne-700" panose="020B0803030303020204" pitchFamily="34" charset="0"/>
          <a:ea typeface="SamsungOne-700" panose="020B08030303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msungOne-700" panose="020B0803030303020204" pitchFamily="34" charset="0"/>
          <a:ea typeface="SamsungOne-700" panose="020B08030303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orient="horz" pos="747" userDrawn="1">
          <p15:clr>
            <a:srgbClr val="F26B43"/>
          </p15:clr>
        </p15:guide>
        <p15:guide id="7" orient="horz" pos="4149" userDrawn="1">
          <p15:clr>
            <a:srgbClr val="F26B43"/>
          </p15:clr>
        </p15:guide>
        <p15:guide id="8" orient="horz" pos="4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oostup_IL@samsung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140" y="3425937"/>
            <a:ext cx="11217660" cy="2226717"/>
          </a:xfrm>
        </p:spPr>
        <p:txBody>
          <a:bodyPr>
            <a:normAutofit fontScale="90000"/>
          </a:bodyPr>
          <a:lstStyle/>
          <a:p>
            <a:r>
              <a:rPr lang="en-GB" sz="4000" i="1" dirty="0">
                <a:latin typeface="+mn-lt"/>
                <a:ea typeface="Samsung Sharp Sans Bold" pitchFamily="2" charset="0"/>
                <a:cs typeface="Samsung Sharp Sans Bold" pitchFamily="2" charset="0"/>
              </a:rPr>
              <a:t>[Company/Researcher name ]</a:t>
            </a:r>
            <a:br>
              <a:rPr lang="en-GB" sz="4000" i="1" dirty="0">
                <a:latin typeface="+mn-lt"/>
                <a:ea typeface="Samsung Sharp Sans Bold" pitchFamily="2" charset="0"/>
                <a:cs typeface="Samsung Sharp Sans Bold" pitchFamily="2" charset="0"/>
              </a:rPr>
            </a:br>
            <a:br>
              <a:rPr lang="en-GB" sz="4000" i="1" dirty="0">
                <a:latin typeface="+mn-lt"/>
                <a:ea typeface="Samsung Sharp Sans Bold" pitchFamily="2" charset="0"/>
                <a:cs typeface="Samsung Sharp Sans Bold" pitchFamily="2" charset="0"/>
              </a:rPr>
            </a:br>
            <a:br>
              <a:rPr lang="en-GB" sz="4000" i="1" dirty="0">
                <a:latin typeface="+mn-lt"/>
                <a:ea typeface="Samsung Sharp Sans Bold" pitchFamily="2" charset="0"/>
                <a:cs typeface="Samsung Sharp Sans Bold" pitchFamily="2" charset="0"/>
              </a:rPr>
            </a:br>
            <a:r>
              <a:rPr lang="en-GB" sz="4000" dirty="0">
                <a:latin typeface="+mn-ea"/>
                <a:cs typeface="Samsung Sharp Sans Bold" pitchFamily="2" charset="0"/>
              </a:rPr>
              <a:t>Boost-up with Samsung Research 2026</a:t>
            </a:r>
            <a:br>
              <a:rPr lang="en-GB" sz="3200" dirty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</a:br>
            <a:endParaRPr lang="en-GB" sz="4000" dirty="0">
              <a:latin typeface="Samsung Sharp Sans Bold" pitchFamily="2" charset="0"/>
              <a:ea typeface="Samsung Sharp Sans Bold" pitchFamily="2" charset="0"/>
              <a:cs typeface="Samsung Sharp Sans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5202" y="1027744"/>
            <a:ext cx="11590337" cy="3568142"/>
          </a:xfrm>
        </p:spPr>
        <p:txBody>
          <a:bodyPr tIns="0" bIns="0" anchor="t"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altLang="ko-KR" sz="2000" b="1" dirty="0"/>
              <a:t>Week x, Milestone</a:t>
            </a:r>
            <a:r>
              <a:rPr lang="en-GB" sz="2000" b="1" dirty="0"/>
              <a:t> 1:</a:t>
            </a:r>
            <a:r>
              <a:rPr lang="en-GB" sz="2000" dirty="0"/>
              <a:t> KPI for early work review (3 months)</a:t>
            </a:r>
          </a:p>
          <a:p>
            <a:pPr marL="571500" lvl="1" indent="-342900"/>
            <a:r>
              <a:rPr lang="en-GB" sz="1600" dirty="0"/>
              <a:t>XXX</a:t>
            </a:r>
          </a:p>
          <a:p>
            <a:pPr lvl="1" indent="0">
              <a:buNone/>
            </a:pPr>
            <a:endParaRPr lang="en-GB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altLang="ko-KR" sz="2000" b="1" dirty="0"/>
              <a:t>Week x, Milestone</a:t>
            </a:r>
            <a:r>
              <a:rPr lang="en-GB" sz="2000" b="1" dirty="0"/>
              <a:t> 2:</a:t>
            </a:r>
            <a:r>
              <a:rPr lang="en-GB" sz="2000" dirty="0"/>
              <a:t> List of deliverables with final KPI  (6 months)</a:t>
            </a:r>
          </a:p>
          <a:p>
            <a:pPr marL="571500" lvl="1" indent="-342900"/>
            <a:r>
              <a:rPr lang="en-GB" sz="1600" dirty="0"/>
              <a:t>XXX</a:t>
            </a: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266701" y="105749"/>
            <a:ext cx="6856770" cy="755650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+mn-lt"/>
              </a:rPr>
              <a:t>Project Schedule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6941" y="2856948"/>
            <a:ext cx="10326858" cy="270843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Delete this instruction box before delivery !</a:t>
            </a:r>
          </a:p>
          <a:p>
            <a:endParaRPr lang="en-GB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Please describe the Milestones and expected deliverables during the 6 month project duration. </a:t>
            </a:r>
          </a:p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The project will start at week 0, AFTER we finalize a contract that includes a detailed list of objectives and KPIs.</a:t>
            </a:r>
          </a:p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The better proposals we receive generally have well thought plans, sensible milestones, and MEASURABLE KPIs.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If you are confident in proving your solution, total duration of 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PoC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can 3 to 9 months.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IMPORTANT NOTE: Work during the project (leading up to Milestone 1) should never be about “feasibility” or “understanding Samsung requirements” – all of this would need to be agreed prior to signing a contract and beginning work - we would be very unlikely to agree to enter into an Boost-up contract with a company if it was at all unclear what the contract is for and what project will finally deliver. 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266701" y="6370638"/>
            <a:ext cx="547687" cy="344488"/>
          </a:xfrm>
        </p:spPr>
        <p:txBody>
          <a:bodyPr/>
          <a:lstStyle/>
          <a:p>
            <a:fld id="{81D60167-4931-47E6-BA6A-407CBD079E47}" type="slidenum">
              <a:rPr lang="en-GB" smtClean="0">
                <a:latin typeface="+mn-lt"/>
              </a:rPr>
              <a:pPr/>
              <a:t>10</a:t>
            </a:fld>
            <a:endParaRPr lang="en-GB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5320" y="6370320"/>
            <a:ext cx="6253479" cy="346710"/>
          </a:xfrm>
        </p:spPr>
        <p:txBody>
          <a:bodyPr/>
          <a:lstStyle/>
          <a:p>
            <a:r>
              <a:rPr lang="en-GB" sz="900" dirty="0"/>
              <a:t>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204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1" y="105749"/>
            <a:ext cx="11788279" cy="755650"/>
          </a:xfrm>
        </p:spPr>
        <p:txBody>
          <a:bodyPr>
            <a:normAutofit/>
          </a:bodyPr>
          <a:lstStyle/>
          <a:p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Guidelines for entry form (Delete this slide from final version)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6701" y="628073"/>
            <a:ext cx="11590337" cy="5828145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General</a:t>
            </a:r>
          </a:p>
          <a:p>
            <a:pPr marL="571500" lvl="1" indent="-342900">
              <a:lnSpc>
                <a:spcPct val="120000"/>
              </a:lnSpc>
              <a:spcBef>
                <a:spcPts val="300"/>
              </a:spcBef>
              <a:tabLst>
                <a:tab pos="457200" algn="l"/>
              </a:tabLst>
            </a:pPr>
            <a:r>
              <a:rPr lang="en-GB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It is preferred to make this proposal as graphical as possible</a:t>
            </a:r>
            <a:endParaRPr lang="en-GB" sz="19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571500" lvl="1" indent="-342900">
              <a:lnSpc>
                <a:spcPct val="120000"/>
              </a:lnSpc>
              <a:spcBef>
                <a:spcPts val="300"/>
              </a:spcBef>
              <a:tabLst>
                <a:tab pos="457200" algn="l"/>
              </a:tabLst>
            </a:pPr>
            <a:r>
              <a:rPr lang="en-GB" sz="1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Please include company name or Researcher in the files name</a:t>
            </a:r>
          </a:p>
          <a:p>
            <a:pPr marL="571500" lvl="1" indent="-342900">
              <a:lnSpc>
                <a:spcPct val="120000"/>
              </a:lnSpc>
              <a:spcBef>
                <a:spcPts val="300"/>
              </a:spcBef>
              <a:tabLst>
                <a:tab pos="457200" algn="l"/>
              </a:tabLst>
            </a:pPr>
            <a:r>
              <a:rPr lang="en-US" sz="1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Please fill in the slides 3 to 10.</a:t>
            </a:r>
          </a:p>
          <a:p>
            <a:pPr marL="571500" lvl="1" indent="-342900">
              <a:lnSpc>
                <a:spcPct val="120000"/>
              </a:lnSpc>
              <a:spcBef>
                <a:spcPts val="300"/>
              </a:spcBef>
              <a:tabLst>
                <a:tab pos="457200" algn="l"/>
              </a:tabLst>
            </a:pPr>
            <a:r>
              <a:rPr lang="en-US" sz="1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Please send it, together with a generic company presentation to </a:t>
            </a:r>
            <a:r>
              <a:rPr lang="en-US" sz="1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Boostup_IL@samsung.com</a:t>
            </a:r>
            <a:r>
              <a:rPr lang="en-US" sz="1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</a:p>
          <a:p>
            <a:pPr marL="571500" lvl="1" indent="-342900">
              <a:lnSpc>
                <a:spcPct val="120000"/>
              </a:lnSpc>
              <a:spcBef>
                <a:spcPts val="300"/>
              </a:spcBef>
              <a:tabLst>
                <a:tab pos="457200" algn="l"/>
              </a:tabLst>
            </a:pPr>
            <a:r>
              <a:rPr lang="en-US" sz="1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Email title: 2026 Boost-Up IL ‘company/researcher name’ </a:t>
            </a:r>
          </a:p>
          <a:p>
            <a:pPr marL="342900" indent="-342900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Company / </a:t>
            </a:r>
            <a:r>
              <a:rPr lang="en-GB" b="1" i="1" dirty="0">
                <a:solidFill>
                  <a:schemeClr val="bg1">
                    <a:lumMod val="50000"/>
                  </a:schemeClr>
                </a:solidFill>
              </a:rPr>
              <a:t>Researcher </a:t>
            </a:r>
            <a:r>
              <a:rPr lang="en-GB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background info / Core technology and current use cases  </a:t>
            </a:r>
            <a:endParaRPr lang="de-DE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571500" lvl="1" indent="-342900">
              <a:lnSpc>
                <a:spcPct val="120000"/>
              </a:lnSpc>
              <a:spcBef>
                <a:spcPts val="300"/>
              </a:spcBef>
              <a:tabLst>
                <a:tab pos="457200" algn="l"/>
              </a:tabLst>
            </a:pPr>
            <a:r>
              <a:rPr lang="en-GB" sz="1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Highlight key technical capabilities, staff, and technology</a:t>
            </a:r>
            <a:endParaRPr lang="de-DE" sz="19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571500" lvl="1" indent="-342900">
              <a:lnSpc>
                <a:spcPct val="120000"/>
              </a:lnSpc>
              <a:spcBef>
                <a:spcPts val="300"/>
              </a:spcBef>
              <a:tabLst>
                <a:tab pos="457200" algn="l"/>
              </a:tabLst>
            </a:pPr>
            <a:r>
              <a:rPr lang="en-GB" sz="1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Our reviewers look for unique technical solutions solving future problems relevant to Samsung</a:t>
            </a:r>
            <a:r>
              <a:rPr lang="ja-JP" altLang="de-DE" sz="1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’</a:t>
            </a:r>
            <a:r>
              <a:rPr lang="en-GB" sz="1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 consumer-focused business areas</a:t>
            </a:r>
            <a:endParaRPr lang="de-DE" sz="19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Detailed Proposal for Boost-up with Samsung Research </a:t>
            </a:r>
            <a:endParaRPr lang="de-DE" sz="2800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571500" lvl="1" indent="-342900">
              <a:lnSpc>
                <a:spcPct val="120000"/>
              </a:lnSpc>
              <a:spcBef>
                <a:spcPts val="300"/>
              </a:spcBef>
              <a:tabLst>
                <a:tab pos="457200" algn="l"/>
              </a:tabLst>
            </a:pPr>
            <a:r>
              <a:rPr lang="en-GB" sz="19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This is the most important section, since our R&amp;D are looking for a clear description of the </a:t>
            </a:r>
            <a:r>
              <a:rPr lang="en-GB" sz="1900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PoC</a:t>
            </a:r>
            <a:r>
              <a:rPr lang="en-GB" sz="19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pPr marL="571500" lvl="1" indent="-342900">
              <a:lnSpc>
                <a:spcPct val="120000"/>
              </a:lnSpc>
              <a:spcBef>
                <a:spcPts val="300"/>
              </a:spcBef>
              <a:tabLst>
                <a:tab pos="457200" algn="l"/>
              </a:tabLst>
            </a:pPr>
            <a:r>
              <a:rPr lang="en-GB" sz="1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Candidate should provide a realistic project plan for a project duration between </a:t>
            </a:r>
            <a:r>
              <a:rPr lang="en-GB" sz="19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 to 9 months (default is 6 month)</a:t>
            </a:r>
            <a:endParaRPr lang="de-DE" sz="19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571500" lvl="1" indent="-342900">
              <a:lnSpc>
                <a:spcPct val="120000"/>
              </a:lnSpc>
              <a:spcBef>
                <a:spcPts val="300"/>
              </a:spcBef>
              <a:tabLst>
                <a:tab pos="457200" algn="l"/>
              </a:tabLst>
            </a:pPr>
            <a:r>
              <a:rPr lang="en-GB" sz="1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 proposal should explain why the technical approach is unique for proposed solution</a:t>
            </a:r>
            <a:endParaRPr lang="de-DE" sz="19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571500" lvl="1" indent="-342900">
              <a:lnSpc>
                <a:spcPct val="120000"/>
              </a:lnSpc>
              <a:spcBef>
                <a:spcPts val="300"/>
              </a:spcBef>
              <a:tabLst>
                <a:tab pos="457200" algn="l"/>
              </a:tabLst>
            </a:pPr>
            <a:r>
              <a:rPr lang="en-GB" sz="1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During the project we are not expecting substantial technical development, rather we expect a focus on implementation or validation of a technology for a given use case</a:t>
            </a:r>
          </a:p>
          <a:p>
            <a:pPr marL="571500" lvl="1" indent="-342900">
              <a:lnSpc>
                <a:spcPct val="120000"/>
              </a:lnSpc>
              <a:spcBef>
                <a:spcPts val="300"/>
              </a:spcBef>
              <a:tabLst>
                <a:tab pos="457200" algn="l"/>
              </a:tabLst>
            </a:pPr>
            <a:r>
              <a:rPr lang="en-GB" sz="1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Samsung may make suggestions to re-scope the project proposal (prior the project kick-off)</a:t>
            </a:r>
            <a:endParaRPr lang="de-DE" sz="19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Draft Project Schedule</a:t>
            </a:r>
            <a:endParaRPr lang="de-DE" sz="2800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571500" lvl="1" indent="-342900">
              <a:lnSpc>
                <a:spcPct val="120000"/>
              </a:lnSpc>
              <a:spcBef>
                <a:spcPts val="300"/>
              </a:spcBef>
              <a:tabLst>
                <a:tab pos="457200" algn="l"/>
              </a:tabLst>
            </a:pPr>
            <a:r>
              <a:rPr lang="en-GB" sz="1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Please use clear milestones (what will be delivered, what is expected performance, etc.) as part of the project proposal schedule</a:t>
            </a:r>
            <a:endParaRPr lang="de-DE" sz="19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571500" lvl="1" indent="-342900">
              <a:lnSpc>
                <a:spcPct val="120000"/>
              </a:lnSpc>
              <a:spcBef>
                <a:spcPts val="300"/>
              </a:spcBef>
              <a:tabLst>
                <a:tab pos="457200" algn="l"/>
              </a:tabLst>
            </a:pPr>
            <a:r>
              <a:rPr lang="en-GB" sz="1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We would typically expect minimum 2 milestones</a:t>
            </a:r>
            <a:endParaRPr lang="de-DE" sz="19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571500" lvl="1" indent="-342900">
              <a:lnSpc>
                <a:spcPct val="120000"/>
              </a:lnSpc>
              <a:spcBef>
                <a:spcPts val="300"/>
              </a:spcBef>
              <a:tabLst>
                <a:tab pos="457200" algn="l"/>
              </a:tabLst>
            </a:pPr>
            <a:r>
              <a:rPr lang="en-GB" sz="1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Please ensure sufficient details are included in the project schedule as this is important for our </a:t>
            </a:r>
            <a:r>
              <a:rPr lang="en-GB" sz="19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reviewersminimum</a:t>
            </a:r>
            <a:endParaRPr lang="de-DE" sz="19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266701" y="6370638"/>
            <a:ext cx="547687" cy="344488"/>
          </a:xfrm>
        </p:spPr>
        <p:txBody>
          <a:bodyPr/>
          <a:lstStyle/>
          <a:p>
            <a:fld id="{81D60167-4931-47E6-BA6A-407CBD079E47}" type="slidenum">
              <a:rPr lang="en-GB" smtClean="0">
                <a:latin typeface="+mn-lt"/>
              </a:rPr>
              <a:pPr/>
              <a:t>2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105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Company Information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6701" y="1073783"/>
            <a:ext cx="11590337" cy="3452035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+mn-lt"/>
              </a:rPr>
              <a:t>Company: </a:t>
            </a:r>
          </a:p>
          <a:p>
            <a:r>
              <a:rPr lang="en-GB" dirty="0">
                <a:latin typeface="+mn-lt"/>
              </a:rPr>
              <a:t>Company registered number:</a:t>
            </a:r>
          </a:p>
          <a:p>
            <a:r>
              <a:rPr lang="en-GB" dirty="0">
                <a:latin typeface="+mn-lt"/>
              </a:rPr>
              <a:t>Location:</a:t>
            </a:r>
          </a:p>
          <a:p>
            <a:r>
              <a:rPr lang="en-GB" dirty="0">
                <a:latin typeface="+mn-lt"/>
              </a:rPr>
              <a:t>CEO:</a:t>
            </a:r>
          </a:p>
          <a:p>
            <a:r>
              <a:rPr lang="en-GB" dirty="0">
                <a:latin typeface="+mn-lt"/>
              </a:rPr>
              <a:t>Year established:</a:t>
            </a:r>
          </a:p>
          <a:p>
            <a:r>
              <a:rPr lang="en-GB" dirty="0">
                <a:latin typeface="+mn-lt"/>
              </a:rPr>
              <a:t>Number of employees:</a:t>
            </a:r>
          </a:p>
          <a:p>
            <a:r>
              <a:rPr lang="en-GB" dirty="0"/>
              <a:t>Investments:</a:t>
            </a:r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Contact email:</a:t>
            </a:r>
          </a:p>
          <a:p>
            <a:r>
              <a:rPr lang="en-GB" dirty="0"/>
              <a:t>Contact </a:t>
            </a:r>
            <a:r>
              <a:rPr lang="en-GB" dirty="0">
                <a:latin typeface="+mn-lt"/>
              </a:rPr>
              <a:t>phone number: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99423" y="1493507"/>
            <a:ext cx="2353455" cy="1189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Company Logo </a:t>
            </a:r>
          </a:p>
        </p:txBody>
      </p:sp>
      <p:sp>
        <p:nvSpPr>
          <p:cNvPr id="8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266701" y="6370638"/>
            <a:ext cx="547687" cy="344488"/>
          </a:xfrm>
        </p:spPr>
        <p:txBody>
          <a:bodyPr/>
          <a:lstStyle/>
          <a:p>
            <a:fld id="{81D60167-4931-47E6-BA6A-407CBD079E47}" type="slidenum">
              <a:rPr lang="en-GB" smtClean="0">
                <a:latin typeface="+mn-lt"/>
              </a:rPr>
              <a:pPr/>
              <a:t>3</a:t>
            </a:fld>
            <a:endParaRPr lang="en-GB" dirty="0">
              <a:latin typeface="+mn-lt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5320" y="6370320"/>
            <a:ext cx="6253479" cy="346710"/>
          </a:xfrm>
        </p:spPr>
        <p:txBody>
          <a:bodyPr/>
          <a:lstStyle/>
          <a:p>
            <a:r>
              <a:rPr lang="en-GB" sz="900" dirty="0"/>
              <a:t>Confidential.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278" y="4337091"/>
            <a:ext cx="11018594" cy="1754326"/>
          </a:xfrm>
          <a:prstGeom prst="rect">
            <a:avLst/>
          </a:prstGeom>
          <a:noFill/>
          <a:ln>
            <a:solidFill>
              <a:srgbClr val="9966FF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Delete this instruction box before delivery !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Highlight key specialist technical staff and to also highlight general background information for your company</a:t>
            </a:r>
            <a:br>
              <a:rPr lang="en-US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(such as company size, capability, current products).</a:t>
            </a:r>
            <a:br>
              <a:rPr lang="en-US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This info is essential for the review process to get an understanding of your capability and technology developments.</a:t>
            </a:r>
            <a:br>
              <a:rPr lang="en-US" i="1" dirty="0">
                <a:solidFill>
                  <a:schemeClr val="bg1">
                    <a:lumMod val="50000"/>
                  </a:schemeClr>
                </a:solidFill>
              </a:rPr>
            </a:b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In case of researcher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, pls skip this slide and fill-in slide 4.</a:t>
            </a:r>
          </a:p>
        </p:txBody>
      </p:sp>
    </p:spTree>
    <p:extLst>
      <p:ext uri="{BB962C8B-B14F-4D97-AF65-F5344CB8AC3E}">
        <p14:creationId xmlns:p14="http://schemas.microsoft.com/office/powerpoint/2010/main" val="13353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Researcher Information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6701" y="1073783"/>
            <a:ext cx="11590337" cy="3452035"/>
          </a:xfrm>
        </p:spPr>
        <p:txBody>
          <a:bodyPr>
            <a:normAutofit/>
          </a:bodyPr>
          <a:lstStyle/>
          <a:p>
            <a:r>
              <a:rPr lang="en-GB" dirty="0"/>
              <a:t>Researcher name</a:t>
            </a:r>
            <a:r>
              <a:rPr lang="en-GB" dirty="0">
                <a:latin typeface="+mn-lt"/>
              </a:rPr>
              <a:t>: </a:t>
            </a:r>
          </a:p>
          <a:p>
            <a:r>
              <a:rPr lang="en-GB" dirty="0">
                <a:latin typeface="+mn-lt"/>
              </a:rPr>
              <a:t>University:</a:t>
            </a:r>
          </a:p>
          <a:p>
            <a:r>
              <a:rPr lang="en-GB" dirty="0">
                <a:latin typeface="+mn-lt"/>
              </a:rPr>
              <a:t>Faculty:</a:t>
            </a:r>
          </a:p>
          <a:p>
            <a:r>
              <a:rPr lang="en-GB" dirty="0">
                <a:latin typeface="+mn-lt"/>
              </a:rPr>
              <a:t>Number of people in the Lab (</a:t>
            </a:r>
            <a:r>
              <a:rPr lang="en-GB" dirty="0" err="1">
                <a:latin typeface="+mn-lt"/>
              </a:rPr>
              <a:t>Ph.D’s</a:t>
            </a:r>
            <a:r>
              <a:rPr lang="en-GB" dirty="0"/>
              <a:t>, </a:t>
            </a:r>
            <a:r>
              <a:rPr lang="en-GB" dirty="0" err="1"/>
              <a:t>M.Sc’s</a:t>
            </a:r>
            <a:r>
              <a:rPr lang="en-GB" dirty="0"/>
              <a:t>, </a:t>
            </a:r>
            <a:r>
              <a:rPr lang="en-GB" dirty="0" err="1"/>
              <a:t>B.Sc’s</a:t>
            </a:r>
            <a:r>
              <a:rPr lang="en-GB" dirty="0"/>
              <a:t>):</a:t>
            </a:r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Contact email:</a:t>
            </a:r>
          </a:p>
          <a:p>
            <a:r>
              <a:rPr lang="en-GB" dirty="0"/>
              <a:t>Contact </a:t>
            </a:r>
            <a:r>
              <a:rPr lang="en-GB" dirty="0">
                <a:latin typeface="+mn-lt"/>
              </a:rPr>
              <a:t>phone number:</a:t>
            </a:r>
          </a:p>
        </p:txBody>
      </p:sp>
      <p:sp>
        <p:nvSpPr>
          <p:cNvPr id="3" name="Rectangle 2"/>
          <p:cNvSpPr/>
          <p:nvPr/>
        </p:nvSpPr>
        <p:spPr>
          <a:xfrm>
            <a:off x="8499423" y="1493507"/>
            <a:ext cx="2353455" cy="1189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Lab / University Logo </a:t>
            </a:r>
          </a:p>
        </p:txBody>
      </p:sp>
      <p:sp>
        <p:nvSpPr>
          <p:cNvPr id="8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266701" y="6370638"/>
            <a:ext cx="547687" cy="344488"/>
          </a:xfrm>
        </p:spPr>
        <p:txBody>
          <a:bodyPr/>
          <a:lstStyle/>
          <a:p>
            <a:fld id="{81D60167-4931-47E6-BA6A-407CBD079E47}" type="slidenum">
              <a:rPr lang="en-GB" smtClean="0">
                <a:latin typeface="+mn-lt"/>
              </a:rPr>
              <a:pPr/>
              <a:t>4</a:t>
            </a:fld>
            <a:endParaRPr lang="en-GB" dirty="0">
              <a:latin typeface="+mn-lt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5320" y="6370320"/>
            <a:ext cx="6253479" cy="346710"/>
          </a:xfrm>
        </p:spPr>
        <p:txBody>
          <a:bodyPr/>
          <a:lstStyle/>
          <a:p>
            <a:r>
              <a:rPr lang="en-GB" sz="900" dirty="0"/>
              <a:t>Confidential.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5EDAC5-0027-49E6-99C1-EE11D04C3D95}"/>
              </a:ext>
            </a:extLst>
          </p:cNvPr>
          <p:cNvSpPr txBox="1"/>
          <p:nvPr/>
        </p:nvSpPr>
        <p:spPr>
          <a:xfrm>
            <a:off x="511278" y="4337091"/>
            <a:ext cx="11018594" cy="1754326"/>
          </a:xfrm>
          <a:prstGeom prst="rect">
            <a:avLst/>
          </a:prstGeom>
          <a:noFill/>
          <a:ln>
            <a:solidFill>
              <a:srgbClr val="9966FF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Delete this instruction box before delivery !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Highlight key specialist technical staff and to also highlight general background information for your company</a:t>
            </a:r>
            <a:br>
              <a:rPr lang="en-US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(such as company size, capability, current products).</a:t>
            </a:r>
            <a:br>
              <a:rPr lang="en-US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This info is essential for the review process to get an understanding of your capability and technology developments.</a:t>
            </a:r>
          </a:p>
          <a:p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In case of company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, pls skip this slide and fill-in slide 3</a:t>
            </a:r>
          </a:p>
        </p:txBody>
      </p:sp>
    </p:spTree>
    <p:extLst>
      <p:ext uri="{BB962C8B-B14F-4D97-AF65-F5344CB8AC3E}">
        <p14:creationId xmlns:p14="http://schemas.microsoft.com/office/powerpoint/2010/main" val="27671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Management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31" y="956553"/>
            <a:ext cx="11590337" cy="2596116"/>
          </a:xfrm>
        </p:spPr>
        <p:txBody>
          <a:bodyPr/>
          <a:lstStyle/>
          <a:p>
            <a:endParaRPr lang="en-GB" dirty="0">
              <a:latin typeface="+mn-lt"/>
            </a:endParaRPr>
          </a:p>
        </p:txBody>
      </p:sp>
      <p:sp>
        <p:nvSpPr>
          <p:cNvPr id="9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266701" y="6370638"/>
            <a:ext cx="547687" cy="344488"/>
          </a:xfrm>
        </p:spPr>
        <p:txBody>
          <a:bodyPr/>
          <a:lstStyle/>
          <a:p>
            <a:fld id="{81D60167-4931-47E6-BA6A-407CBD079E47}" type="slidenum">
              <a:rPr lang="en-GB" smtClean="0">
                <a:latin typeface="+mn-lt"/>
              </a:rPr>
              <a:pPr/>
              <a:t>5</a:t>
            </a:fld>
            <a:endParaRPr lang="en-GB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813" y="4277439"/>
            <a:ext cx="10326858" cy="209288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Delete this instruction box before delivery !</a:t>
            </a:r>
          </a:p>
          <a:p>
            <a:endParaRPr lang="en-GB" sz="1600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It is good to show that you have key specialist technical staff and board members that contribute to the specific company expertise. All of this info can aid our R&amp;D to get an understanding of your company capability and technology developments.</a:t>
            </a:r>
            <a:br>
              <a:rPr lang="en-US" sz="1600" i="1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In case of researcher</a:t>
            </a: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use this slide to describe the researcher, his core competencies and technological achievements, international awards, Grants, collaboration experience with the industry 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5320" y="6370320"/>
            <a:ext cx="6253479" cy="346710"/>
          </a:xfrm>
        </p:spPr>
        <p:txBody>
          <a:bodyPr/>
          <a:lstStyle/>
          <a:p>
            <a:r>
              <a:rPr lang="en-GB" sz="900" dirty="0"/>
              <a:t>Confidential.</a:t>
            </a:r>
          </a:p>
        </p:txBody>
      </p:sp>
    </p:spTree>
    <p:extLst>
      <p:ext uri="{BB962C8B-B14F-4D97-AF65-F5344CB8AC3E}">
        <p14:creationId xmlns:p14="http://schemas.microsoft.com/office/powerpoint/2010/main" val="9801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31" y="956553"/>
            <a:ext cx="11590337" cy="2596116"/>
          </a:xfrm>
        </p:spPr>
        <p:txBody>
          <a:bodyPr/>
          <a:lstStyle/>
          <a:p>
            <a:endParaRPr lang="en-GB" dirty="0">
              <a:latin typeface="+mn-lt"/>
            </a:endParaRPr>
          </a:p>
        </p:txBody>
      </p:sp>
      <p:sp>
        <p:nvSpPr>
          <p:cNvPr id="9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266701" y="6370638"/>
            <a:ext cx="547687" cy="344488"/>
          </a:xfrm>
        </p:spPr>
        <p:txBody>
          <a:bodyPr/>
          <a:lstStyle/>
          <a:p>
            <a:fld id="{81D60167-4931-47E6-BA6A-407CBD079E47}" type="slidenum">
              <a:rPr lang="en-GB" smtClean="0">
                <a:latin typeface="+mn-lt"/>
              </a:rPr>
              <a:pPr/>
              <a:t>6</a:t>
            </a:fld>
            <a:endParaRPr lang="en-GB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" y="4524844"/>
            <a:ext cx="10326858" cy="135421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Delete this instruction box before delivery !</a:t>
            </a:r>
          </a:p>
          <a:p>
            <a:endParaRPr lang="en-US" sz="1600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Elevator pitch for the company/Researcher (technical R&amp;D audience)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Plus 3-4 bullet points that define and differentiate the company.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In case of researcher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use this slide to describe your lab, achievements and collaboration experience with the industry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5320" y="6370320"/>
            <a:ext cx="6253479" cy="346710"/>
          </a:xfrm>
        </p:spPr>
        <p:txBody>
          <a:bodyPr/>
          <a:lstStyle/>
          <a:p>
            <a:r>
              <a:rPr lang="en-GB" sz="900" dirty="0"/>
              <a:t>Confidential.</a:t>
            </a:r>
          </a:p>
        </p:txBody>
      </p:sp>
    </p:spTree>
    <p:extLst>
      <p:ext uri="{BB962C8B-B14F-4D97-AF65-F5344CB8AC3E}">
        <p14:creationId xmlns:p14="http://schemas.microsoft.com/office/powerpoint/2010/main" val="207662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dirty="0">
                <a:latin typeface="+mn-lt"/>
              </a:rPr>
              <a:t>Company/Researcher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31" y="956553"/>
            <a:ext cx="11590337" cy="2596116"/>
          </a:xfrm>
        </p:spPr>
        <p:txBody>
          <a:bodyPr/>
          <a:lstStyle/>
          <a:p>
            <a:endParaRPr lang="en-GB" dirty="0">
              <a:latin typeface="+mn-lt"/>
            </a:endParaRPr>
          </a:p>
        </p:txBody>
      </p:sp>
      <p:sp>
        <p:nvSpPr>
          <p:cNvPr id="9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266701" y="6370638"/>
            <a:ext cx="547687" cy="344488"/>
          </a:xfrm>
        </p:spPr>
        <p:txBody>
          <a:bodyPr/>
          <a:lstStyle/>
          <a:p>
            <a:fld id="{81D60167-4931-47E6-BA6A-407CBD079E47}" type="slidenum">
              <a:rPr lang="en-GB" smtClean="0">
                <a:latin typeface="+mn-lt"/>
              </a:rPr>
              <a:pPr/>
              <a:t>7</a:t>
            </a:fld>
            <a:endParaRPr lang="en-GB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813" y="4092146"/>
            <a:ext cx="10326858" cy="209288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Delete this instruction box before delivery !</a:t>
            </a:r>
          </a:p>
          <a:p>
            <a:endParaRPr lang="en-US" sz="1600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1-3 slides only!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You may insert your standard company slides that provide in-depth insight into the company activity, usecase, achievements and differentiation (</a:t>
            </a:r>
            <a:r>
              <a:rPr lang="en-US" sz="1600" i="1" u="sng" dirty="0">
                <a:solidFill>
                  <a:schemeClr val="bg1">
                    <a:lumMod val="50000"/>
                  </a:schemeClr>
                </a:solidFill>
              </a:rPr>
              <a:t>in synergy with your </a:t>
            </a:r>
            <a:r>
              <a:rPr lang="en-US" sz="1600" i="1" u="sng" dirty="0" err="1">
                <a:solidFill>
                  <a:schemeClr val="bg1">
                    <a:lumMod val="50000"/>
                  </a:schemeClr>
                </a:solidFill>
              </a:rPr>
              <a:t>PoC</a:t>
            </a:r>
            <a:r>
              <a:rPr lang="en-US" sz="1600" i="1" u="sng" dirty="0">
                <a:solidFill>
                  <a:schemeClr val="bg1">
                    <a:lumMod val="50000"/>
                  </a:schemeClr>
                </a:solidFill>
              </a:rPr>
              <a:t> proposal)</a:t>
            </a:r>
            <a:br>
              <a:rPr lang="en-US" sz="1600" i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sz="16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In case of researcher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use this slide to describe the research activities happening in your lab, with emphasis on the research activity which is </a:t>
            </a:r>
            <a:r>
              <a:rPr lang="en-US" sz="1600" i="1" u="sng" dirty="0">
                <a:solidFill>
                  <a:schemeClr val="bg1">
                    <a:lumMod val="50000"/>
                  </a:schemeClr>
                </a:solidFill>
              </a:rPr>
              <a:t>in synergy with your </a:t>
            </a:r>
            <a:r>
              <a:rPr lang="en-US" sz="1600" i="1" u="sng" dirty="0" err="1">
                <a:solidFill>
                  <a:schemeClr val="bg1">
                    <a:lumMod val="50000"/>
                  </a:schemeClr>
                </a:solidFill>
              </a:rPr>
              <a:t>PoC</a:t>
            </a:r>
            <a:r>
              <a:rPr lang="en-US" sz="1600" i="1" u="sng" dirty="0">
                <a:solidFill>
                  <a:schemeClr val="bg1">
                    <a:lumMod val="50000"/>
                  </a:schemeClr>
                </a:solidFill>
              </a:rPr>
              <a:t> proposal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5320" y="6370320"/>
            <a:ext cx="6253479" cy="346710"/>
          </a:xfrm>
        </p:spPr>
        <p:txBody>
          <a:bodyPr/>
          <a:lstStyle/>
          <a:p>
            <a:r>
              <a:rPr lang="en-GB" sz="900" dirty="0"/>
              <a:t>Confidential.</a:t>
            </a:r>
          </a:p>
        </p:txBody>
      </p:sp>
    </p:spTree>
    <p:extLst>
      <p:ext uri="{BB962C8B-B14F-4D97-AF65-F5344CB8AC3E}">
        <p14:creationId xmlns:p14="http://schemas.microsoft.com/office/powerpoint/2010/main" val="4593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C</a:t>
            </a:r>
            <a:r>
              <a:rPr lang="en-GB" sz="3200" b="1" dirty="0"/>
              <a:t>ore Technology 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31" y="956553"/>
            <a:ext cx="11590337" cy="2596116"/>
          </a:xfrm>
        </p:spPr>
        <p:txBody>
          <a:bodyPr/>
          <a:lstStyle/>
          <a:p>
            <a:endParaRPr lang="en-GB" dirty="0">
              <a:latin typeface="+mn-lt"/>
            </a:endParaRPr>
          </a:p>
        </p:txBody>
      </p:sp>
      <p:sp>
        <p:nvSpPr>
          <p:cNvPr id="9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266701" y="6370638"/>
            <a:ext cx="547687" cy="344488"/>
          </a:xfrm>
        </p:spPr>
        <p:txBody>
          <a:bodyPr/>
          <a:lstStyle/>
          <a:p>
            <a:fld id="{81D60167-4931-47E6-BA6A-407CBD079E47}" type="slidenum">
              <a:rPr lang="en-GB" smtClean="0">
                <a:latin typeface="+mn-lt"/>
              </a:rPr>
              <a:pPr/>
              <a:t>8</a:t>
            </a:fld>
            <a:endParaRPr lang="en-GB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813" y="3784997"/>
            <a:ext cx="10326858" cy="23391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Delete this instruction box before delivery !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. Provide in-depth review of your UNIQUE technology which resonates with your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PoC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proposal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. Please note that the main objective of Samsung is to identify superb capabilities and technologies to add to our existence or future product line.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.Describing past relevant experience, facility/material/data ownership, professionality, internal capabilities or any kinds of traction may be considered positively.</a:t>
            </a: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In case of researcher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use this slide to provide in-depth review of the technology which is in synergy with your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PoC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proposal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5320" y="6370320"/>
            <a:ext cx="6253479" cy="346710"/>
          </a:xfrm>
        </p:spPr>
        <p:txBody>
          <a:bodyPr/>
          <a:lstStyle/>
          <a:p>
            <a:r>
              <a:rPr lang="en-GB" sz="900" dirty="0"/>
              <a:t>Confidential.</a:t>
            </a:r>
          </a:p>
        </p:txBody>
      </p:sp>
    </p:spTree>
    <p:extLst>
      <p:ext uri="{BB962C8B-B14F-4D97-AF65-F5344CB8AC3E}">
        <p14:creationId xmlns:p14="http://schemas.microsoft.com/office/powerpoint/2010/main" val="38001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1" y="105749"/>
            <a:ext cx="8259232" cy="755650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+mn-lt"/>
              </a:rPr>
              <a:t>Detailed </a:t>
            </a:r>
            <a:r>
              <a:rPr lang="en-GB" sz="3200" b="1" dirty="0" err="1">
                <a:latin typeface="+mn-lt"/>
              </a:rPr>
              <a:t>PoC</a:t>
            </a:r>
            <a:r>
              <a:rPr lang="en-GB" sz="3200" b="1">
                <a:latin typeface="+mn-lt"/>
              </a:rPr>
              <a:t> </a:t>
            </a:r>
            <a:r>
              <a:rPr lang="en-GB" sz="3200" b="1"/>
              <a:t>P</a:t>
            </a:r>
            <a:r>
              <a:rPr lang="en-GB" sz="3200" b="1">
                <a:latin typeface="+mn-lt"/>
              </a:rPr>
              <a:t>roposal</a:t>
            </a:r>
            <a:endParaRPr lang="en-GB" sz="3200" b="1" dirty="0"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6701" y="1073784"/>
            <a:ext cx="11590337" cy="2372801"/>
          </a:xfrm>
        </p:spPr>
        <p:txBody>
          <a:bodyPr>
            <a:normAutofit/>
          </a:bodyPr>
          <a:lstStyle/>
          <a:p>
            <a:endParaRPr lang="en-GB" dirty="0">
              <a:latin typeface="+mn-lt"/>
            </a:endParaRPr>
          </a:p>
        </p:txBody>
      </p:sp>
      <p:sp>
        <p:nvSpPr>
          <p:cNvPr id="10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266701" y="6370638"/>
            <a:ext cx="547687" cy="344488"/>
          </a:xfrm>
        </p:spPr>
        <p:txBody>
          <a:bodyPr/>
          <a:lstStyle/>
          <a:p>
            <a:fld id="{81D60167-4931-47E6-BA6A-407CBD079E47}" type="slidenum">
              <a:rPr lang="en-GB" smtClean="0">
                <a:latin typeface="+mn-lt"/>
              </a:rPr>
              <a:pPr/>
              <a:t>9</a:t>
            </a:fld>
            <a:endParaRPr lang="en-GB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749" y="3815934"/>
            <a:ext cx="10638240" cy="206210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Delete this instruction box before delivery !</a:t>
            </a: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. Please describe in detail the proof of concept project you plan to deliver for Samsung Research through the Boost-up project.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. It should be clear from the description exactly what the PoC project will finally deliver (i.e. final deliverables with clear KPIs) for our evaluation at the end of the 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6 month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funded project.</a:t>
            </a:r>
            <a:br>
              <a:rPr lang="en-US" sz="16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. You should also describe the possible benefits for Samsung of this implementation.</a:t>
            </a:r>
            <a:br>
              <a:rPr lang="en-US" sz="16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. Visual description, sketches and graphs are a big plus.</a:t>
            </a:r>
            <a:br>
              <a:rPr lang="en-US" sz="16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NOTE: Since our judges are looking for a clear description of the </a:t>
            </a:r>
            <a:r>
              <a:rPr lang="en-US" sz="1600" b="1" i="1" dirty="0" err="1">
                <a:solidFill>
                  <a:schemeClr val="bg1">
                    <a:lumMod val="50000"/>
                  </a:schemeClr>
                </a:solidFill>
              </a:rPr>
              <a:t>PoC</a:t>
            </a: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, this is the most important section.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5320" y="6370320"/>
            <a:ext cx="6253479" cy="346710"/>
          </a:xfrm>
        </p:spPr>
        <p:txBody>
          <a:bodyPr/>
          <a:lstStyle/>
          <a:p>
            <a:r>
              <a:rPr lang="en-GB" sz="900" dirty="0"/>
              <a:t>Confidential.</a:t>
            </a:r>
          </a:p>
        </p:txBody>
      </p:sp>
    </p:spTree>
    <p:extLst>
      <p:ext uri="{BB962C8B-B14F-4D97-AF65-F5344CB8AC3E}">
        <p14:creationId xmlns:p14="http://schemas.microsoft.com/office/powerpoint/2010/main" val="7602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msung Themes">
  <a:themeElements>
    <a:clrScheme name="2L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981D1"/>
      </a:accent1>
      <a:accent2>
        <a:srgbClr val="63656A"/>
      </a:accent2>
      <a:accent3>
        <a:srgbClr val="000000"/>
      </a:accent3>
      <a:accent4>
        <a:srgbClr val="FFB546"/>
      </a:accent4>
      <a:accent5>
        <a:srgbClr val="FF7F3F"/>
      </a:accent5>
      <a:accent6>
        <a:srgbClr val="97D653"/>
      </a:accent6>
      <a:hlink>
        <a:srgbClr val="00C3B2"/>
      </a:hlink>
      <a:folHlink>
        <a:srgbClr val="FF433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6639</TotalTime>
  <Words>1159</Words>
  <Application>Microsoft Office PowerPoint</Application>
  <PresentationFormat>와이드스크린</PresentationFormat>
  <Paragraphs>115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SamsungOne 400</vt:lpstr>
      <vt:lpstr>Samsung Sharp Sans Bold</vt:lpstr>
      <vt:lpstr>SamsungOne-700</vt:lpstr>
      <vt:lpstr>Arial</vt:lpstr>
      <vt:lpstr>Times New Roman</vt:lpstr>
      <vt:lpstr>Calibri</vt:lpstr>
      <vt:lpstr>Samsung Themes</vt:lpstr>
      <vt:lpstr>[Company/Researcher name ]   Boost-up with Samsung Research 2026 </vt:lpstr>
      <vt:lpstr>Guidelines for entry form (Delete this slide from final version)</vt:lpstr>
      <vt:lpstr>Company Information</vt:lpstr>
      <vt:lpstr>Researcher Information</vt:lpstr>
      <vt:lpstr>Management Team</vt:lpstr>
      <vt:lpstr>Overview</vt:lpstr>
      <vt:lpstr>Company/Researcher Background</vt:lpstr>
      <vt:lpstr>Core Technology </vt:lpstr>
      <vt:lpstr>Detailed PoC Proposal</vt:lpstr>
      <vt:lpstr>Project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innovationIL@samsung.com</dc:creator>
  <cp:lastModifiedBy>황규영/Open Innovation그룹(SR)/삼성전자</cp:lastModifiedBy>
  <cp:revision>207</cp:revision>
  <cp:lastPrinted>2023-05-02T06:58:23Z</cp:lastPrinted>
  <dcterms:created xsi:type="dcterms:W3CDTF">2016-04-25T13:17:51Z</dcterms:created>
  <dcterms:modified xsi:type="dcterms:W3CDTF">2025-10-31T08:20:37Z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FLCMData">
    <vt:lpwstr>A7205CED961635AC80D31328150844117FD51521D884D8125E095068BECD98B4B145C03F369398BFE2343FBDBCE327A8DE281BA09468BDD9275E60E381296835</vt:lpwstr>
  </property>
</Properties>
</file>