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58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yuse" initials="r" lastIdx="0" clrIdx="0">
    <p:extLst>
      <p:ext uri="{19B8F6BF-5375-455C-9EA6-DF929625EA0E}">
        <p15:presenceInfo xmlns:p15="http://schemas.microsoft.com/office/powerpoint/2012/main" userId="ryus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08A22-4BD9-45C9-8530-092403896E46}" type="datetimeFigureOut">
              <a:rPr lang="ko-KR" altLang="en-US" smtClean="0"/>
              <a:t>2025-10-31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886C0-CD79-4FAF-ADF9-6248755091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339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30D78-C040-458D-8154-A1820EAE72E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089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30D78-C040-458D-8154-A1820EAE72E9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035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30D78-C040-458D-8154-A1820EAE72E9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086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30D78-C040-458D-8154-A1820EAE72E9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75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30D78-C040-458D-8154-A1820EAE72E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0036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30D78-C040-458D-8154-A1820EAE72E9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664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30D78-C040-458D-8154-A1820EAE72E9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2401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30D78-C040-458D-8154-A1820EAE72E9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068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30D78-C040-458D-8154-A1820EAE72E9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2933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30D78-C040-458D-8154-A1820EAE72E9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5379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2739-F7D4-4200-B186-6B05FB537A08}" type="datetimeFigureOut">
              <a:rPr lang="ko-KR" altLang="en-US" smtClean="0"/>
              <a:t>2025-10-31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07BF-8AA5-49B0-B01A-AD86DD9CDB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447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2739-F7D4-4200-B186-6B05FB537A08}" type="datetimeFigureOut">
              <a:rPr lang="ko-KR" altLang="en-US" smtClean="0"/>
              <a:t>2025-10-31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07BF-8AA5-49B0-B01A-AD86DD9CDB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709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2739-F7D4-4200-B186-6B05FB537A08}" type="datetimeFigureOut">
              <a:rPr lang="ko-KR" altLang="en-US" smtClean="0"/>
              <a:t>2025-10-31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07BF-8AA5-49B0-B01A-AD86DD9CDB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8651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age.samsung.com/uk/smartphones/galaxy-note8/images/galaxy-note8_design_plane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16" y="228943"/>
            <a:ext cx="11246884" cy="632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130" y="3186095"/>
            <a:ext cx="9144000" cy="88055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SamsungOne-700" panose="020B0803030303020204" pitchFamily="34" charset="0"/>
                <a:ea typeface="SamsungOne-700" panose="020B0803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65" y="2036764"/>
            <a:ext cx="4814810" cy="73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09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105749"/>
            <a:ext cx="5824541" cy="7556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1" y="1073784"/>
            <a:ext cx="11590337" cy="503556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>
              <a:buFont typeface="SamsungOne-700" panose="020B0803030303020204" pitchFamily="34" charset="0"/>
              <a:buNone/>
              <a:defRPr sz="2400">
                <a:solidFill>
                  <a:schemeClr val="tx1"/>
                </a:solidFill>
                <a:latin typeface="+mn-lt"/>
                <a:ea typeface="Samsung Sharp Sans Bold" pitchFamily="50" charset="0"/>
                <a:cs typeface="Samsung Sharp Sans Bold" pitchFamily="50" charset="0"/>
              </a:defRPr>
            </a:lvl1pPr>
            <a:lvl2pPr marL="228600" indent="-22860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228600" indent="-228600">
              <a:buFont typeface="SamsungOne-700" panose="020B0803030303020204" pitchFamily="34" charset="0"/>
              <a:buChar char="–"/>
              <a:defRPr sz="1200">
                <a:solidFill>
                  <a:schemeClr val="tx1"/>
                </a:solidFill>
              </a:defRPr>
            </a:lvl3pPr>
            <a:lvl4pPr marL="228600" indent="-228600">
              <a:buFont typeface="SamsungOne-700" panose="020B0803030303020204" pitchFamily="34" charset="0"/>
              <a:buChar char="–"/>
              <a:defRPr sz="1100">
                <a:solidFill>
                  <a:schemeClr val="tx1"/>
                </a:solidFill>
              </a:defRPr>
            </a:lvl4pPr>
            <a:lvl5pPr marL="228600" indent="-228600">
              <a:buFont typeface="SamsungOne-700" panose="020B0803030303020204" pitchFamily="34" charset="0"/>
              <a:buChar char="–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ED85A-AAF8-4771-AF7A-3C59F03DCC6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71475" y="6345238"/>
            <a:ext cx="1148556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5321" y="6370320"/>
            <a:ext cx="4788218" cy="346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SamsungOne 400" panose="020B0503030303020204" pitchFamily="34" charset="0"/>
                <a:ea typeface="SamsungOne 400" panose="020B0503030303020204" pitchFamily="34" charset="0"/>
              </a:defRPr>
            </a:lvl1pPr>
          </a:lstStyle>
          <a:p>
            <a:r>
              <a:rPr lang="en-GB" dirty="0"/>
              <a:t>Boost-up with Samsung Research.  Confidential.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230" y="6461323"/>
            <a:ext cx="872808" cy="13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71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2739-F7D4-4200-B186-6B05FB537A08}" type="datetimeFigureOut">
              <a:rPr lang="ko-KR" altLang="en-US" smtClean="0"/>
              <a:t>2025-10-31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07BF-8AA5-49B0-B01A-AD86DD9CDB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388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2739-F7D4-4200-B186-6B05FB537A08}" type="datetimeFigureOut">
              <a:rPr lang="ko-KR" altLang="en-US" smtClean="0"/>
              <a:t>2025-10-31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07BF-8AA5-49B0-B01A-AD86DD9CDB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732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2739-F7D4-4200-B186-6B05FB537A08}" type="datetimeFigureOut">
              <a:rPr lang="ko-KR" altLang="en-US" smtClean="0"/>
              <a:t>2025-10-31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07BF-8AA5-49B0-B01A-AD86DD9CDB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179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2739-F7D4-4200-B186-6B05FB537A08}" type="datetimeFigureOut">
              <a:rPr lang="ko-KR" altLang="en-US" smtClean="0"/>
              <a:t>2025-10-31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07BF-8AA5-49B0-B01A-AD86DD9CDB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9885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2739-F7D4-4200-B186-6B05FB537A08}" type="datetimeFigureOut">
              <a:rPr lang="ko-KR" altLang="en-US" smtClean="0"/>
              <a:t>2025-10-31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07BF-8AA5-49B0-B01A-AD86DD9CDB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0764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2739-F7D4-4200-B186-6B05FB537A08}" type="datetimeFigureOut">
              <a:rPr lang="ko-KR" altLang="en-US" smtClean="0"/>
              <a:t>2025-10-31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07BF-8AA5-49B0-B01A-AD86DD9CDB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329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2739-F7D4-4200-B186-6B05FB537A08}" type="datetimeFigureOut">
              <a:rPr lang="ko-KR" altLang="en-US" smtClean="0"/>
              <a:t>2025-10-31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07BF-8AA5-49B0-B01A-AD86DD9CDB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4916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2739-F7D4-4200-B186-6B05FB537A08}" type="datetimeFigureOut">
              <a:rPr lang="ko-KR" altLang="en-US" smtClean="0"/>
              <a:t>2025-10-31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07BF-8AA5-49B0-B01A-AD86DD9CDB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68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12739-F7D4-4200-B186-6B05FB537A08}" type="datetimeFigureOut">
              <a:rPr lang="ko-KR" altLang="en-US" smtClean="0"/>
              <a:t>2025-10-31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907BF-8AA5-49B0-B01A-AD86DD9CDB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328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457" y="2743200"/>
            <a:ext cx="10515600" cy="3113313"/>
          </a:xfrm>
        </p:spPr>
        <p:txBody>
          <a:bodyPr>
            <a:normAutofit/>
          </a:bodyPr>
          <a:lstStyle/>
          <a:p>
            <a:r>
              <a:rPr lang="en-GB" sz="4000" i="1" dirty="0">
                <a:solidFill>
                  <a:schemeClr val="bg1"/>
                </a:solidFill>
                <a:latin typeface="+mn-ea"/>
                <a:ea typeface="+mn-ea"/>
                <a:cs typeface="Samsung Sharp Sans Bold" pitchFamily="2" charset="0"/>
              </a:rPr>
              <a:t>[ company name ]</a:t>
            </a:r>
            <a:r>
              <a:rPr lang="en-GB" sz="4000" dirty="0">
                <a:solidFill>
                  <a:schemeClr val="bg1"/>
                </a:solidFill>
                <a:latin typeface="+mn-ea"/>
                <a:ea typeface="+mn-ea"/>
                <a:cs typeface="Samsung Sharp Sans Bold" pitchFamily="2" charset="0"/>
              </a:rPr>
              <a:t/>
            </a:r>
            <a:br>
              <a:rPr lang="en-GB" sz="4000" dirty="0">
                <a:solidFill>
                  <a:schemeClr val="bg1"/>
                </a:solidFill>
                <a:latin typeface="+mn-ea"/>
                <a:ea typeface="+mn-ea"/>
                <a:cs typeface="Samsung Sharp Sans Bold" pitchFamily="2" charset="0"/>
              </a:rPr>
            </a:br>
            <a:r>
              <a:rPr lang="en-GB" sz="4000" dirty="0">
                <a:solidFill>
                  <a:schemeClr val="bg1"/>
                </a:solidFill>
                <a:latin typeface="+mn-ea"/>
                <a:ea typeface="+mn-ea"/>
                <a:cs typeface="Samsung Sharp Sans Bold" pitchFamily="2" charset="0"/>
              </a:rPr>
              <a:t/>
            </a:r>
            <a:br>
              <a:rPr lang="en-GB" sz="4000" dirty="0">
                <a:solidFill>
                  <a:schemeClr val="bg1"/>
                </a:solidFill>
                <a:latin typeface="+mn-ea"/>
                <a:ea typeface="+mn-ea"/>
                <a:cs typeface="Samsung Sharp Sans Bold" pitchFamily="2" charset="0"/>
              </a:rPr>
            </a:br>
            <a:r>
              <a:rPr lang="en-GB" sz="4000" dirty="0">
                <a:solidFill>
                  <a:schemeClr val="bg1"/>
                </a:solidFill>
                <a:latin typeface="+mn-ea"/>
                <a:ea typeface="+mn-ea"/>
                <a:cs typeface="Samsung Sharp Sans Bold" pitchFamily="2" charset="0"/>
              </a:rPr>
              <a:t/>
            </a:r>
            <a:br>
              <a:rPr lang="en-GB" sz="4000" dirty="0">
                <a:solidFill>
                  <a:schemeClr val="bg1"/>
                </a:solidFill>
                <a:latin typeface="+mn-ea"/>
                <a:ea typeface="+mn-ea"/>
                <a:cs typeface="Samsung Sharp Sans Bold" pitchFamily="2" charset="0"/>
              </a:rPr>
            </a:br>
            <a:r>
              <a:rPr lang="en-GB" sz="3600" dirty="0">
                <a:solidFill>
                  <a:schemeClr val="bg1"/>
                </a:solidFill>
                <a:latin typeface="+mn-ea"/>
                <a:ea typeface="+mn-ea"/>
                <a:cs typeface="Samsung Sharp Sans Bold" pitchFamily="2" charset="0"/>
              </a:rPr>
              <a:t>Boost-up with Samsung Research </a:t>
            </a:r>
            <a:r>
              <a:rPr lang="en-GB" sz="3600" dirty="0" smtClean="0">
                <a:solidFill>
                  <a:schemeClr val="bg1"/>
                </a:solidFill>
                <a:latin typeface="+mn-ea"/>
                <a:ea typeface="+mn-ea"/>
                <a:cs typeface="Samsung Sharp Sans Bold" pitchFamily="2" charset="0"/>
              </a:rPr>
              <a:t>2026</a:t>
            </a:r>
            <a:r>
              <a:rPr lang="en-GB" sz="2700" dirty="0"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/>
            </a:r>
            <a:br>
              <a:rPr lang="en-GB" sz="2700" dirty="0"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</a:br>
            <a:endParaRPr lang="en-GB" sz="4000" dirty="0">
              <a:latin typeface="Samsung Sharp Sans Bold" pitchFamily="2" charset="0"/>
              <a:ea typeface="Samsung Sharp Sans Bold" pitchFamily="2" charset="0"/>
              <a:cs typeface="Samsung Sharp Sans Bold" pitchFamily="2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63141" y="1608992"/>
            <a:ext cx="523205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600" b="1" dirty="0">
                <a:solidFill>
                  <a:schemeClr val="bg1"/>
                </a:solidFill>
                <a:latin typeface="Samsung Sharp Sans Bold"/>
                <a:ea typeface="HY헤드라인M" panose="02030600000101010101" pitchFamily="18" charset="-127"/>
              </a:rPr>
              <a:t>SAMSUNG</a:t>
            </a:r>
            <a:endParaRPr lang="ko-KR" altLang="en-US" sz="7600" b="1" dirty="0">
              <a:solidFill>
                <a:schemeClr val="bg1"/>
              </a:solidFill>
              <a:latin typeface="Samsung Sharp Sans Bold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905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95202" y="1027744"/>
            <a:ext cx="11590337" cy="3568142"/>
          </a:xfrm>
        </p:spPr>
        <p:txBody>
          <a:bodyPr tIns="0" bIns="0" anchor="t"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altLang="ko-KR" sz="2000" b="1" dirty="0"/>
              <a:t>Week x, Milestone</a:t>
            </a:r>
            <a:r>
              <a:rPr lang="en-GB" sz="2000" b="1" dirty="0"/>
              <a:t> </a:t>
            </a:r>
            <a:r>
              <a:rPr lang="en-GB" sz="2000" b="1" dirty="0" smtClean="0"/>
              <a:t>1:</a:t>
            </a:r>
            <a:r>
              <a:rPr lang="en-GB" sz="2000" dirty="0" smtClean="0"/>
              <a:t> </a:t>
            </a:r>
            <a:r>
              <a:rPr lang="en-GB" sz="2000" dirty="0"/>
              <a:t>KPI for early work review</a:t>
            </a:r>
          </a:p>
          <a:p>
            <a:pPr marL="571500" lvl="1" indent="-342900"/>
            <a:r>
              <a:rPr lang="en-GB" sz="1600" dirty="0">
                <a:latin typeface="+mn-lt"/>
              </a:rPr>
              <a:t>XXX</a:t>
            </a:r>
          </a:p>
          <a:p>
            <a:pPr lvl="1" indent="0">
              <a:buNone/>
            </a:pPr>
            <a:endParaRPr lang="en-GB" sz="16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altLang="ko-KR" sz="2000" b="1" dirty="0"/>
              <a:t>Week x, Milestone</a:t>
            </a:r>
            <a:r>
              <a:rPr lang="en-GB" sz="2000" b="1" dirty="0"/>
              <a:t> </a:t>
            </a:r>
            <a:r>
              <a:rPr lang="en-GB" sz="2000" b="1" dirty="0" smtClean="0"/>
              <a:t>2:</a:t>
            </a:r>
            <a:r>
              <a:rPr lang="en-GB" sz="2000" dirty="0" smtClean="0"/>
              <a:t> </a:t>
            </a:r>
            <a:r>
              <a:rPr lang="en-GB" sz="2000" dirty="0"/>
              <a:t>KPI for Technology Readiness Level 6/7</a:t>
            </a:r>
          </a:p>
          <a:p>
            <a:pPr marL="571500" lvl="1" indent="-342900"/>
            <a:r>
              <a:rPr lang="en-GB" sz="1600" dirty="0">
                <a:latin typeface="+mn-lt"/>
              </a:rPr>
              <a:t>XXX</a:t>
            </a:r>
          </a:p>
          <a:p>
            <a:endParaRPr lang="en-GB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/>
              <a:t>Week + 26, Final delivery: </a:t>
            </a:r>
            <a:r>
              <a:rPr lang="en-GB" sz="2000" dirty="0"/>
              <a:t>List of deliverables with final KPI </a:t>
            </a:r>
          </a:p>
          <a:p>
            <a:pPr marL="571500" lvl="1" indent="-342900"/>
            <a:r>
              <a:rPr lang="en-GB" sz="1600" dirty="0">
                <a:latin typeface="+mn-lt"/>
              </a:rPr>
              <a:t>XXX</a:t>
            </a:r>
          </a:p>
          <a:p>
            <a:endParaRPr lang="en-GB" sz="2000" dirty="0">
              <a:latin typeface="+mn-lt"/>
            </a:endParaRPr>
          </a:p>
        </p:txBody>
      </p:sp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266701" y="105749"/>
            <a:ext cx="6856770" cy="755650"/>
          </a:xfrm>
        </p:spPr>
        <p:txBody>
          <a:bodyPr>
            <a:noAutofit/>
          </a:bodyPr>
          <a:lstStyle/>
          <a:p>
            <a:r>
              <a:rPr lang="en-GB" sz="3200" b="1" dirty="0">
                <a:latin typeface="+mn-lt"/>
              </a:rPr>
              <a:t>Project Schedule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5560" y="4292447"/>
            <a:ext cx="11501305" cy="181588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atinLnBrk="0"/>
            <a:r>
              <a:rPr lang="en-GB" sz="1600" i="1" dirty="0"/>
              <a:t>Please delete this text when completing the slide</a:t>
            </a:r>
            <a:r>
              <a:rPr lang="de-DE" sz="1600" i="1" dirty="0"/>
              <a:t>.</a:t>
            </a:r>
            <a:endParaRPr lang="en-GB" sz="1600" i="1" dirty="0"/>
          </a:p>
          <a:p>
            <a:pPr latinLnBrk="0"/>
            <a:r>
              <a:rPr lang="en-GB" sz="1600" i="1" dirty="0" smtClean="0"/>
              <a:t>Please </a:t>
            </a:r>
            <a:r>
              <a:rPr lang="en-GB" sz="1600" i="1" dirty="0"/>
              <a:t>describe the </a:t>
            </a:r>
            <a:r>
              <a:rPr lang="en-GB" sz="1600" i="1" dirty="0" smtClean="0"/>
              <a:t>milestones </a:t>
            </a:r>
            <a:r>
              <a:rPr lang="en-GB" sz="1600" i="1" dirty="0"/>
              <a:t>and expected </a:t>
            </a:r>
            <a:r>
              <a:rPr lang="en-GB" sz="1600" i="1" dirty="0" smtClean="0"/>
              <a:t>project deliverables. </a:t>
            </a:r>
            <a:endParaRPr lang="en-GB" sz="1600" i="1" dirty="0"/>
          </a:p>
          <a:p>
            <a:pPr latinLnBrk="0"/>
            <a:r>
              <a:rPr lang="en-GB" sz="1600" i="1" dirty="0"/>
              <a:t>The project will start at week </a:t>
            </a:r>
            <a:r>
              <a:rPr lang="en-GB" sz="1600" i="1" dirty="0" smtClean="0"/>
              <a:t>0 upon contract completion.</a:t>
            </a:r>
            <a:endParaRPr lang="en-GB" sz="1600" i="1" dirty="0"/>
          </a:p>
          <a:p>
            <a:pPr latinLnBrk="0"/>
            <a:r>
              <a:rPr lang="en-GB" sz="1600" i="1" dirty="0"/>
              <a:t>At each stage, the </a:t>
            </a:r>
            <a:r>
              <a:rPr lang="en-GB" sz="1600" i="1" dirty="0" smtClean="0"/>
              <a:t>deliverables </a:t>
            </a:r>
            <a:r>
              <a:rPr lang="en-GB" sz="1600" i="1" dirty="0"/>
              <a:t>should be clearly defined and the company should write a short progress report for Samsung. </a:t>
            </a:r>
          </a:p>
          <a:p>
            <a:pPr latinLnBrk="0"/>
            <a:r>
              <a:rPr lang="en-GB" sz="1600" i="1" dirty="0" smtClean="0"/>
              <a:t>Higher quality proposals typically </a:t>
            </a:r>
            <a:r>
              <a:rPr lang="en-GB" sz="1600" i="1" dirty="0"/>
              <a:t>have well thought plans, sensible milestones, and </a:t>
            </a:r>
            <a:r>
              <a:rPr lang="en-GB" sz="1600" i="1" dirty="0" smtClean="0"/>
              <a:t>measurable KPIs.</a:t>
            </a:r>
          </a:p>
          <a:p>
            <a:pPr latinLnBrk="0"/>
            <a:r>
              <a:rPr lang="en-GB" sz="1600" i="1" dirty="0" smtClean="0"/>
              <a:t>Please indicate main uncertainties / risk factors</a:t>
            </a:r>
            <a:endParaRPr lang="en-US" dirty="0"/>
          </a:p>
        </p:txBody>
      </p:sp>
      <p:sp>
        <p:nvSpPr>
          <p:cNvPr id="12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266701" y="6370638"/>
            <a:ext cx="547687" cy="344488"/>
          </a:xfrm>
        </p:spPr>
        <p:txBody>
          <a:bodyPr/>
          <a:lstStyle/>
          <a:p>
            <a:fld id="{81D60167-4931-47E6-BA6A-407CBD079E47}" type="slidenum">
              <a:rPr lang="en-GB" smtClean="0">
                <a:latin typeface="+mn-lt"/>
              </a:rPr>
              <a:pPr/>
              <a:t>10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577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01" y="105749"/>
            <a:ext cx="11788279" cy="755650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latin typeface="+mn-lt"/>
              </a:rPr>
              <a:t>Guidelines for </a:t>
            </a:r>
            <a:r>
              <a:rPr lang="en-GB" sz="3200" b="1" dirty="0" smtClean="0">
                <a:latin typeface="+mn-lt"/>
              </a:rPr>
              <a:t>entry form </a:t>
            </a:r>
            <a:br>
              <a:rPr lang="en-GB" sz="3200" b="1" dirty="0" smtClean="0">
                <a:latin typeface="+mn-lt"/>
              </a:rPr>
            </a:br>
            <a:r>
              <a:rPr lang="en-GB" sz="2200" b="1" i="1" dirty="0" smtClean="0">
                <a:latin typeface="+mn-lt"/>
              </a:rPr>
              <a:t>Please delete this slide from final version</a:t>
            </a:r>
            <a:endParaRPr lang="en-GB" sz="3200" b="1" i="1" dirty="0">
              <a:latin typeface="+mn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6701" y="1147948"/>
            <a:ext cx="11590337" cy="5125852"/>
          </a:xfrm>
        </p:spPr>
        <p:txBody>
          <a:bodyPr>
            <a:normAutofit fontScale="77500" lnSpcReduction="20000"/>
          </a:bodyPr>
          <a:lstStyle/>
          <a:p>
            <a:pPr marL="342900" lvl="0" indent="-342900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b="1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General</a:t>
            </a:r>
          </a:p>
          <a:p>
            <a:pPr marL="342900" lvl="0" indent="-342900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400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Please include </a:t>
            </a:r>
            <a:r>
              <a:rPr lang="en-GB" sz="1400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company name in the file name</a:t>
            </a:r>
          </a:p>
          <a:p>
            <a:pPr marL="342900" lvl="0" indent="-342900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Please fill in the slides </a:t>
            </a:r>
            <a:r>
              <a:rPr lang="en-US" sz="1400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4 </a:t>
            </a:r>
            <a:r>
              <a:rPr lang="en-US" sz="1400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to 10.</a:t>
            </a:r>
          </a:p>
          <a:p>
            <a:pPr marL="342900" lvl="0" indent="-342900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Please send it, together with a generic company presentation to </a:t>
            </a:r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Boostup_EU@samsung.com</a:t>
            </a:r>
          </a:p>
          <a:p>
            <a:pPr marL="342900" lvl="0" indent="-342900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Email title: </a:t>
            </a:r>
            <a:r>
              <a:rPr lang="en-US" sz="1400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2026 </a:t>
            </a:r>
            <a:r>
              <a:rPr lang="en-US" sz="1400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Boost-Up Europe ‘company name’ (</a:t>
            </a:r>
            <a:r>
              <a:rPr lang="en-US" sz="1400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country name) </a:t>
            </a:r>
            <a:endParaRPr lang="en-US" sz="14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Make sure that the two files will not exceed 10mb</a:t>
            </a:r>
            <a:r>
              <a:rPr lang="en-US" sz="1400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4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b="1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Overall </a:t>
            </a:r>
            <a:r>
              <a:rPr lang="de-DE" altLang="ja-JP" b="1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–</a:t>
            </a:r>
            <a:r>
              <a:rPr lang="ja-JP" altLang="de-DE" b="1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b="1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it is WAY better to make this proposal as graphical as possible</a:t>
            </a:r>
          </a:p>
          <a:p>
            <a:pPr marL="342900" indent="-342900"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b="1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Company background info / Core technology and current use cases  </a:t>
            </a:r>
            <a:endParaRPr lang="de-DE" b="1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750"/>
              </a:spcBef>
              <a:tabLst>
                <a:tab pos="914400" algn="l"/>
              </a:tabLst>
            </a:pPr>
            <a:r>
              <a:rPr lang="en-GB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Highlight key technical capabilities, staff, and technology</a:t>
            </a:r>
            <a:endParaRPr lang="de-DE" sz="16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750"/>
              </a:spcBef>
              <a:tabLst>
                <a:tab pos="914400" algn="l"/>
              </a:tabLst>
            </a:pPr>
            <a:r>
              <a:rPr lang="en-GB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Our reviewers look for unique technical solutions solving future problems relevant to Samsung</a:t>
            </a:r>
            <a:r>
              <a:rPr lang="ja-JP" altLang="de-DE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’</a:t>
            </a:r>
            <a:r>
              <a:rPr lang="en-GB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 consumer-focused business areas</a:t>
            </a:r>
            <a:endParaRPr lang="de-DE" sz="16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b="1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Detailed Proposal for Boost-up with Samsung Research </a:t>
            </a:r>
            <a:endParaRPr lang="de-DE" sz="28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750"/>
              </a:spcBef>
              <a:tabLst>
                <a:tab pos="914400" algn="l"/>
              </a:tabLst>
            </a:pPr>
            <a:r>
              <a:rPr lang="en-GB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Please provide a realistic plan for what can be delivered as a proof of concept within 6 months (or less)</a:t>
            </a:r>
            <a:endParaRPr lang="de-DE" sz="16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750"/>
              </a:spcBef>
              <a:tabLst>
                <a:tab pos="914400" algn="l"/>
              </a:tabLst>
            </a:pPr>
            <a:r>
              <a:rPr lang="en-GB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We may at a later stage make suggestions to re-scope the project proposal</a:t>
            </a:r>
            <a:endParaRPr lang="de-DE" sz="16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750"/>
              </a:spcBef>
              <a:tabLst>
                <a:tab pos="914400" algn="l"/>
              </a:tabLst>
            </a:pPr>
            <a:r>
              <a:rPr lang="en-GB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 proposal should explain why the technical approach is unique for proposed solution</a:t>
            </a:r>
            <a:endParaRPr lang="de-DE" sz="16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750"/>
              </a:spcBef>
              <a:tabLst>
                <a:tab pos="914400" algn="l"/>
              </a:tabLst>
            </a:pPr>
            <a:r>
              <a:rPr lang="en-GB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During the project we are not expecting substantial technical development. Instead we would expect a focus on implementation or validation of a technology for a given use case</a:t>
            </a:r>
            <a:endParaRPr lang="de-DE" sz="16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b="1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Draft Project Schedule</a:t>
            </a:r>
            <a:endParaRPr lang="de-DE" sz="28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750"/>
              </a:spcBef>
              <a:tabLst>
                <a:tab pos="914400" algn="l"/>
              </a:tabLst>
            </a:pPr>
            <a:r>
              <a:rPr lang="en-GB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Please use clear milestones (what will be delivered, what is expected performance, </a:t>
            </a:r>
            <a:r>
              <a:rPr lang="en-GB" dirty="0" err="1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etc</a:t>
            </a:r>
            <a:r>
              <a:rPr lang="en-GB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 as part of the project proposal schedule</a:t>
            </a:r>
            <a:endParaRPr lang="de-DE" sz="16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750"/>
              </a:spcBef>
              <a:tabLst>
                <a:tab pos="914400" algn="l"/>
              </a:tabLst>
            </a:pPr>
            <a:r>
              <a:rPr lang="en-GB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For a 6 months project we would typically expect 2-3 milestones</a:t>
            </a:r>
            <a:endParaRPr lang="de-DE" sz="16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750"/>
              </a:spcBef>
              <a:tabLst>
                <a:tab pos="914400" algn="l"/>
              </a:tabLst>
            </a:pPr>
            <a:r>
              <a:rPr lang="en-GB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Please ensure sufficient details are included in the project schedule as this is important for our </a:t>
            </a:r>
            <a:r>
              <a:rPr lang="en-GB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reviewers</a:t>
            </a:r>
            <a:endParaRPr lang="de-DE" sz="26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i="1" dirty="0"/>
          </a:p>
        </p:txBody>
      </p:sp>
      <p:sp>
        <p:nvSpPr>
          <p:cNvPr id="8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266701" y="6370638"/>
            <a:ext cx="547687" cy="344488"/>
          </a:xfrm>
        </p:spPr>
        <p:txBody>
          <a:bodyPr/>
          <a:lstStyle/>
          <a:p>
            <a:fld id="{81D60167-4931-47E6-BA6A-407CBD079E47}" type="slidenum">
              <a:rPr lang="en-GB" smtClean="0">
                <a:latin typeface="+mn-lt"/>
              </a:rPr>
              <a:pPr/>
              <a:t>2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985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latin typeface="+mn-lt"/>
              </a:rPr>
              <a:t>FAQ</a:t>
            </a:r>
            <a:endParaRPr lang="en-GB" sz="3200" b="1" dirty="0">
              <a:latin typeface="+mn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6701" y="861399"/>
            <a:ext cx="11590337" cy="5412401"/>
          </a:xfrm>
        </p:spPr>
        <p:txBody>
          <a:bodyPr>
            <a:normAutofit/>
          </a:bodyPr>
          <a:lstStyle/>
          <a:p>
            <a:pPr latinLnBrk="0">
              <a:spcBef>
                <a:spcPts val="750"/>
              </a:spcBef>
              <a:spcAft>
                <a:spcPts val="0"/>
              </a:spcAft>
            </a:pPr>
            <a:r>
              <a:rPr lang="en-US" b="1" i="1" dirty="0" smtClean="0">
                <a:latin typeface="Calibri" panose="020F0502020204030204" pitchFamily="34" charset="0"/>
                <a:ea typeface="Malgun Gothic" panose="020B0503020000020004" pitchFamily="34" charset="-127"/>
              </a:rPr>
              <a:t>Please delete this slide from your final version</a:t>
            </a:r>
            <a:endParaRPr lang="en-US" sz="2800" dirty="0" smtClean="0">
              <a:latin typeface="Times New Roman" panose="02020603050405020304" pitchFamily="18" charset="0"/>
              <a:ea typeface="Malgun Gothic" panose="020B0503020000020004" pitchFamily="34" charset="-127"/>
            </a:endParaRPr>
          </a:p>
          <a:p>
            <a:pPr marL="342900" lvl="0" indent="-342900" latinLnBrk="0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Project duration: </a:t>
            </a:r>
            <a:r>
              <a:rPr lang="en-US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3-9 months (target: ~6 months). Expected Period: March to September 2026, depending on the contract conclusion date. </a:t>
            </a:r>
          </a:p>
          <a:p>
            <a:pPr marL="342900" lvl="0" indent="-342900" latinLnBrk="0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Payment</a:t>
            </a:r>
            <a:r>
              <a:rPr lang="en-US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typically done in 2 installments. Initial payment occurs after project initiation and final payment upon completing the project within acceptance criteria. Please note that there is some process to establish a new payee / vendor.</a:t>
            </a:r>
          </a:p>
          <a:p>
            <a:pPr marL="342900" lvl="0" indent="-342900" latinLnBrk="0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Format of collaboration</a:t>
            </a:r>
            <a:r>
              <a:rPr lang="en-US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 the company conducts the research, with regular (biweekly or monthly) reviews with the members of the R&amp;D lab.</a:t>
            </a:r>
          </a:p>
          <a:p>
            <a:pPr marL="342900" lvl="0" indent="-342900" latinLnBrk="0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IP: </a:t>
            </a:r>
            <a:r>
              <a:rPr lang="en-US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typically follows the ‘</a:t>
            </a:r>
            <a:r>
              <a:rPr lang="en-US" dirty="0" err="1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inventorship</a:t>
            </a:r>
            <a:r>
              <a:rPr lang="en-US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model’. This means that any IP the company generates during the project belongs to the company. </a:t>
            </a:r>
            <a:r>
              <a:rPr lang="en-GB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This does not include any of the Samsung IP. </a:t>
            </a:r>
            <a:r>
              <a:rPr lang="en-US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Likewise any IP generated by Samsung belongs to Samsung. </a:t>
            </a:r>
            <a:endParaRPr lang="en-US" dirty="0" smtClean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 latinLnBrk="0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Demo</a:t>
            </a:r>
            <a:r>
              <a:rPr lang="en-US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 upon a project completion the online demo will be scheduled. Selected projects may be showcased to the broader Samsung audience during </a:t>
            </a:r>
            <a:r>
              <a:rPr lang="en-US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technology exhibition at Samsung Research Seoul office.</a:t>
            </a:r>
          </a:p>
          <a:p>
            <a:pPr lvl="0">
              <a:spcBef>
                <a:spcPts val="75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1600" dirty="0" smtClean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i="1" dirty="0"/>
          </a:p>
        </p:txBody>
      </p:sp>
      <p:sp>
        <p:nvSpPr>
          <p:cNvPr id="8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266701" y="6370638"/>
            <a:ext cx="547687" cy="344488"/>
          </a:xfrm>
        </p:spPr>
        <p:txBody>
          <a:bodyPr/>
          <a:lstStyle/>
          <a:p>
            <a:fld id="{81D60167-4931-47E6-BA6A-407CBD079E47}" type="slidenum">
              <a:rPr lang="en-GB" smtClean="0">
                <a:latin typeface="+mn-lt"/>
              </a:rPr>
              <a:pPr/>
              <a:t>3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2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latin typeface="+mn-lt"/>
              </a:rPr>
              <a:t>Company Information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6701" y="1073783"/>
            <a:ext cx="11590337" cy="3452035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latin typeface="+mn-lt"/>
              </a:rPr>
              <a:t>Company name: </a:t>
            </a:r>
          </a:p>
          <a:p>
            <a:r>
              <a:rPr lang="en-GB" dirty="0">
                <a:latin typeface="+mn-lt"/>
              </a:rPr>
              <a:t>Company registered number:</a:t>
            </a:r>
          </a:p>
          <a:p>
            <a:r>
              <a:rPr lang="en-GB" dirty="0">
                <a:latin typeface="+mn-lt"/>
              </a:rPr>
              <a:t>Location:</a:t>
            </a:r>
          </a:p>
          <a:p>
            <a:r>
              <a:rPr lang="en-GB" dirty="0">
                <a:latin typeface="+mn-lt"/>
              </a:rPr>
              <a:t>CEO:</a:t>
            </a:r>
          </a:p>
          <a:p>
            <a:r>
              <a:rPr lang="en-GB" dirty="0">
                <a:latin typeface="+mn-lt"/>
              </a:rPr>
              <a:t>Year established:</a:t>
            </a:r>
          </a:p>
          <a:p>
            <a:r>
              <a:rPr lang="en-GB" dirty="0">
                <a:latin typeface="+mn-lt"/>
              </a:rPr>
              <a:t>Number of employees:</a:t>
            </a:r>
          </a:p>
          <a:p>
            <a:r>
              <a:rPr lang="en-GB" dirty="0"/>
              <a:t>Investments:</a:t>
            </a:r>
            <a:endParaRPr lang="en-GB" dirty="0">
              <a:latin typeface="+mn-lt"/>
            </a:endParaRPr>
          </a:p>
          <a:p>
            <a:r>
              <a:rPr lang="en-GB" dirty="0">
                <a:latin typeface="+mn-lt"/>
              </a:rPr>
              <a:t>Contact email:</a:t>
            </a:r>
          </a:p>
          <a:p>
            <a:r>
              <a:rPr lang="en-GB" dirty="0"/>
              <a:t>Contact </a:t>
            </a:r>
            <a:r>
              <a:rPr lang="en-GB" dirty="0">
                <a:latin typeface="+mn-lt"/>
              </a:rPr>
              <a:t>phone number:</a:t>
            </a:r>
          </a:p>
          <a:p>
            <a:endParaRPr lang="en-GB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99423" y="1493507"/>
            <a:ext cx="2353455" cy="11897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Company Logo </a:t>
            </a:r>
          </a:p>
        </p:txBody>
      </p:sp>
      <p:sp>
        <p:nvSpPr>
          <p:cNvPr id="8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266701" y="6370638"/>
            <a:ext cx="547687" cy="344488"/>
          </a:xfrm>
        </p:spPr>
        <p:txBody>
          <a:bodyPr/>
          <a:lstStyle/>
          <a:p>
            <a:fld id="{81D60167-4931-47E6-BA6A-407CBD079E47}" type="slidenum">
              <a:rPr lang="en-GB" smtClean="0">
                <a:latin typeface="+mn-lt"/>
              </a:rPr>
              <a:pPr/>
              <a:t>4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524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latin typeface="+mn-lt"/>
              </a:rPr>
              <a:t>Management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831" y="956553"/>
            <a:ext cx="11590337" cy="2596116"/>
          </a:xfrm>
        </p:spPr>
        <p:txBody>
          <a:bodyPr/>
          <a:lstStyle/>
          <a:p>
            <a:endParaRPr lang="en-GB" dirty="0">
              <a:latin typeface="+mn-lt"/>
            </a:endParaRPr>
          </a:p>
        </p:txBody>
      </p:sp>
      <p:sp>
        <p:nvSpPr>
          <p:cNvPr id="9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266701" y="6370638"/>
            <a:ext cx="547687" cy="344488"/>
          </a:xfrm>
        </p:spPr>
        <p:txBody>
          <a:bodyPr/>
          <a:lstStyle/>
          <a:p>
            <a:fld id="{81D60167-4931-47E6-BA6A-407CBD079E47}" type="slidenum">
              <a:rPr lang="en-GB" smtClean="0">
                <a:latin typeface="+mn-lt"/>
              </a:rPr>
              <a:pPr/>
              <a:t>5</a:t>
            </a:fld>
            <a:endParaRPr lang="en-GB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831" y="5047040"/>
            <a:ext cx="11590337" cy="132343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Please delete this text when completing the slide</a:t>
            </a:r>
            <a:r>
              <a:rPr lang="de-DE" sz="1600" i="1" dirty="0" smtClean="0"/>
              <a:t>.</a:t>
            </a:r>
            <a:endParaRPr lang="en-GB" sz="1600" i="1" dirty="0"/>
          </a:p>
          <a:p>
            <a:r>
              <a:rPr lang="en-US" sz="1600" i="1" dirty="0"/>
              <a:t>One slide only!</a:t>
            </a:r>
          </a:p>
          <a:p>
            <a:r>
              <a:rPr lang="en-US" sz="1600" i="1" dirty="0"/>
              <a:t>It is good to show that you have key specialist technical staff and board members that contribute to the specific company expertise.</a:t>
            </a:r>
          </a:p>
          <a:p>
            <a:r>
              <a:rPr lang="en-US" sz="1600" i="1" dirty="0"/>
              <a:t>All of this info can aid our judges to get an understanding of your company capability and technology developments.</a:t>
            </a:r>
          </a:p>
        </p:txBody>
      </p:sp>
    </p:spTree>
    <p:extLst>
      <p:ext uri="{BB962C8B-B14F-4D97-AF65-F5344CB8AC3E}">
        <p14:creationId xmlns:p14="http://schemas.microsoft.com/office/powerpoint/2010/main" val="213943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latin typeface="+mn-lt"/>
              </a:rPr>
              <a:t>Company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831" y="956553"/>
            <a:ext cx="11590337" cy="2596116"/>
          </a:xfrm>
        </p:spPr>
        <p:txBody>
          <a:bodyPr/>
          <a:lstStyle/>
          <a:p>
            <a:endParaRPr lang="en-GB" dirty="0">
              <a:latin typeface="+mn-lt"/>
            </a:endParaRPr>
          </a:p>
        </p:txBody>
      </p:sp>
      <p:sp>
        <p:nvSpPr>
          <p:cNvPr id="9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266701" y="6370638"/>
            <a:ext cx="547687" cy="344488"/>
          </a:xfrm>
        </p:spPr>
        <p:txBody>
          <a:bodyPr/>
          <a:lstStyle/>
          <a:p>
            <a:fld id="{81D60167-4931-47E6-BA6A-407CBD079E47}" type="slidenum">
              <a:rPr lang="en-GB" smtClean="0">
                <a:latin typeface="+mn-lt"/>
              </a:rPr>
              <a:pPr/>
              <a:t>6</a:t>
            </a:fld>
            <a:endParaRPr lang="en-GB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831" y="5291198"/>
            <a:ext cx="11590337" cy="107721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i="1" dirty="0"/>
              <a:t>Please delete this text when completing the slide</a:t>
            </a:r>
            <a:r>
              <a:rPr lang="de-DE" sz="1600" i="1" dirty="0"/>
              <a:t>.</a:t>
            </a:r>
            <a:endParaRPr lang="en-GB" sz="1600" i="1" dirty="0"/>
          </a:p>
          <a:p>
            <a:r>
              <a:rPr lang="en-US" sz="1600" i="1" dirty="0" smtClean="0"/>
              <a:t>One </a:t>
            </a:r>
            <a:r>
              <a:rPr lang="en-US" sz="1600" i="1" dirty="0"/>
              <a:t>slide only!</a:t>
            </a:r>
          </a:p>
          <a:p>
            <a:r>
              <a:rPr lang="en-US" sz="1600" i="1" dirty="0"/>
              <a:t>200 words elevator pitch for the company.</a:t>
            </a:r>
          </a:p>
          <a:p>
            <a:r>
              <a:rPr lang="en-US" sz="1600" i="1" dirty="0"/>
              <a:t>Plus 3-4 bullet points that define and differentiate the company.</a:t>
            </a:r>
          </a:p>
        </p:txBody>
      </p:sp>
    </p:spTree>
    <p:extLst>
      <p:ext uri="{BB962C8B-B14F-4D97-AF65-F5344CB8AC3E}">
        <p14:creationId xmlns:p14="http://schemas.microsoft.com/office/powerpoint/2010/main" val="68538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latin typeface="+mn-lt"/>
              </a:rPr>
              <a:t>Company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831" y="956553"/>
            <a:ext cx="11590337" cy="2596116"/>
          </a:xfrm>
        </p:spPr>
        <p:txBody>
          <a:bodyPr/>
          <a:lstStyle/>
          <a:p>
            <a:endParaRPr lang="en-GB" dirty="0">
              <a:latin typeface="+mn-lt"/>
            </a:endParaRPr>
          </a:p>
        </p:txBody>
      </p:sp>
      <p:sp>
        <p:nvSpPr>
          <p:cNvPr id="9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266701" y="6370638"/>
            <a:ext cx="547687" cy="344488"/>
          </a:xfrm>
        </p:spPr>
        <p:txBody>
          <a:bodyPr/>
          <a:lstStyle/>
          <a:p>
            <a:fld id="{81D60167-4931-47E6-BA6A-407CBD079E47}" type="slidenum">
              <a:rPr lang="en-GB" smtClean="0">
                <a:latin typeface="+mn-lt"/>
              </a:rPr>
              <a:pPr/>
              <a:t>7</a:t>
            </a:fld>
            <a:endParaRPr lang="en-GB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727" y="5291198"/>
            <a:ext cx="11530441" cy="107721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i="1" dirty="0"/>
              <a:t>Please delete this text when completing the slide</a:t>
            </a:r>
            <a:r>
              <a:rPr lang="de-DE" sz="1600" i="1" dirty="0"/>
              <a:t>.</a:t>
            </a:r>
            <a:endParaRPr lang="en-GB" sz="1600" i="1" dirty="0"/>
          </a:p>
          <a:p>
            <a:r>
              <a:rPr lang="en-US" sz="1600" i="1" dirty="0" smtClean="0"/>
              <a:t>1-3 </a:t>
            </a:r>
            <a:r>
              <a:rPr lang="en-US" sz="1600" i="1" dirty="0"/>
              <a:t>slides only!</a:t>
            </a:r>
          </a:p>
          <a:p>
            <a:r>
              <a:rPr lang="en-US" sz="1600" i="1" dirty="0"/>
              <a:t>You may insert your standard company slides.</a:t>
            </a:r>
          </a:p>
          <a:p>
            <a:r>
              <a:rPr lang="en-US" sz="1600" i="1" dirty="0"/>
              <a:t>Additional slides that provide in-depth insight into the company activity, usecase, achievements and differentiation.</a:t>
            </a:r>
          </a:p>
        </p:txBody>
      </p:sp>
    </p:spTree>
    <p:extLst>
      <p:ext uri="{BB962C8B-B14F-4D97-AF65-F5344CB8AC3E}">
        <p14:creationId xmlns:p14="http://schemas.microsoft.com/office/powerpoint/2010/main" val="239957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latin typeface="+mn-lt"/>
              </a:rPr>
              <a:t>Company </a:t>
            </a:r>
            <a:r>
              <a:rPr lang="en-GB" sz="3200" b="1" dirty="0"/>
              <a:t>core technology 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831" y="956553"/>
            <a:ext cx="11590337" cy="2596116"/>
          </a:xfrm>
        </p:spPr>
        <p:txBody>
          <a:bodyPr/>
          <a:lstStyle/>
          <a:p>
            <a:endParaRPr lang="en-GB" dirty="0">
              <a:latin typeface="+mn-lt"/>
            </a:endParaRPr>
          </a:p>
        </p:txBody>
      </p:sp>
      <p:sp>
        <p:nvSpPr>
          <p:cNvPr id="9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266701" y="6370638"/>
            <a:ext cx="547687" cy="344488"/>
          </a:xfrm>
        </p:spPr>
        <p:txBody>
          <a:bodyPr/>
          <a:lstStyle/>
          <a:p>
            <a:fld id="{81D60167-4931-47E6-BA6A-407CBD079E47}" type="slidenum">
              <a:rPr lang="en-GB" smtClean="0">
                <a:latin typeface="+mn-lt"/>
              </a:rPr>
              <a:pPr/>
              <a:t>8</a:t>
            </a:fld>
            <a:endParaRPr lang="en-GB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830" y="4800660"/>
            <a:ext cx="11590337" cy="156966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atinLnBrk="0"/>
            <a:r>
              <a:rPr lang="en-GB" sz="1600" i="1" dirty="0"/>
              <a:t>Please delete this text when completing the slide</a:t>
            </a:r>
            <a:r>
              <a:rPr lang="de-DE" sz="1600" i="1" dirty="0"/>
              <a:t>.</a:t>
            </a:r>
            <a:endParaRPr lang="en-GB" sz="1600" i="1" dirty="0"/>
          </a:p>
          <a:p>
            <a:pPr latinLnBrk="0"/>
            <a:r>
              <a:rPr lang="en-US" sz="1600" i="1" dirty="0" smtClean="0"/>
              <a:t>1-2 </a:t>
            </a:r>
            <a:r>
              <a:rPr lang="en-US" sz="1600" i="1" dirty="0"/>
              <a:t>slides only!</a:t>
            </a:r>
          </a:p>
          <a:p>
            <a:pPr latinLnBrk="0"/>
            <a:r>
              <a:rPr lang="en-US" sz="1600" i="1" dirty="0"/>
              <a:t>You may insert your standard company slides.</a:t>
            </a:r>
          </a:p>
          <a:p>
            <a:pPr latinLnBrk="0"/>
            <a:r>
              <a:rPr lang="en-US" sz="1600" i="1" dirty="0"/>
              <a:t>Additional slides that provide in-depth review of your UNIQUE technology.</a:t>
            </a:r>
          </a:p>
          <a:p>
            <a:pPr latinLnBrk="0"/>
            <a:r>
              <a:rPr lang="en-US" sz="1600" i="1" dirty="0"/>
              <a:t>Please note that the main objective of Samsung is to identify superb capabilities and technologies to add to our product line.</a:t>
            </a:r>
          </a:p>
        </p:txBody>
      </p:sp>
    </p:spTree>
    <p:extLst>
      <p:ext uri="{BB962C8B-B14F-4D97-AF65-F5344CB8AC3E}">
        <p14:creationId xmlns:p14="http://schemas.microsoft.com/office/powerpoint/2010/main" val="73650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01" y="105749"/>
            <a:ext cx="8259232" cy="755650"/>
          </a:xfrm>
        </p:spPr>
        <p:txBody>
          <a:bodyPr>
            <a:noAutofit/>
          </a:bodyPr>
          <a:lstStyle/>
          <a:p>
            <a:r>
              <a:rPr lang="en-GB" sz="3200" b="1" dirty="0">
                <a:latin typeface="+mn-lt"/>
              </a:rPr>
              <a:t>Detailed PoC proposal for Boost-up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6701" y="1073784"/>
            <a:ext cx="11590337" cy="2372801"/>
          </a:xfrm>
        </p:spPr>
        <p:txBody>
          <a:bodyPr>
            <a:normAutofit/>
          </a:bodyPr>
          <a:lstStyle/>
          <a:p>
            <a:endParaRPr lang="en-GB" dirty="0">
              <a:latin typeface="+mn-lt"/>
            </a:endParaRPr>
          </a:p>
        </p:txBody>
      </p:sp>
      <p:sp>
        <p:nvSpPr>
          <p:cNvPr id="10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266701" y="6370638"/>
            <a:ext cx="547687" cy="344488"/>
          </a:xfrm>
        </p:spPr>
        <p:txBody>
          <a:bodyPr/>
          <a:lstStyle/>
          <a:p>
            <a:fld id="{81D60167-4931-47E6-BA6A-407CBD079E47}" type="slidenum">
              <a:rPr lang="en-GB" smtClean="0">
                <a:latin typeface="+mn-lt"/>
              </a:rPr>
              <a:pPr/>
              <a:t>9</a:t>
            </a:fld>
            <a:endParaRPr lang="en-GB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3949" y="4466667"/>
            <a:ext cx="11513089" cy="181588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atinLnBrk="0"/>
            <a:r>
              <a:rPr lang="en-GB" sz="1600" i="1" dirty="0"/>
              <a:t>Please delete this text when completing the slide</a:t>
            </a:r>
            <a:r>
              <a:rPr lang="de-DE" sz="1600" i="1" dirty="0"/>
              <a:t>.</a:t>
            </a:r>
            <a:endParaRPr lang="en-GB" sz="1600" i="1" dirty="0"/>
          </a:p>
          <a:p>
            <a:pPr latinLnBrk="0"/>
            <a:r>
              <a:rPr lang="en-US" sz="1600" i="1" dirty="0" smtClean="0"/>
              <a:t>Please </a:t>
            </a:r>
            <a:r>
              <a:rPr lang="en-US" sz="1600" i="1" dirty="0"/>
              <a:t>describe in detail the proof of concept project you plan to deliver for Samsung Research through </a:t>
            </a:r>
            <a:r>
              <a:rPr lang="en-US" sz="1600" i="1" dirty="0" smtClean="0"/>
              <a:t>Boost-up. It </a:t>
            </a:r>
            <a:r>
              <a:rPr lang="en-US" sz="1600" i="1" dirty="0"/>
              <a:t>should be clear from the description exactly what the PoC project will finally deliver for our evaluation at the end of the </a:t>
            </a:r>
            <a:r>
              <a:rPr lang="en-US" sz="1600" i="1" dirty="0" smtClean="0"/>
              <a:t>project</a:t>
            </a:r>
            <a:r>
              <a:rPr lang="en-US" sz="1600" i="1" dirty="0"/>
              <a:t>. </a:t>
            </a:r>
            <a:r>
              <a:rPr lang="en-US" sz="1600" i="1" dirty="0" smtClean="0"/>
              <a:t>This section should include the uniqueness of the solution, and what value-add this project could potentially bring to Samsung and its customers. We encourage the use of visual </a:t>
            </a:r>
            <a:r>
              <a:rPr lang="en-US" sz="1600" i="1" dirty="0"/>
              <a:t>description, sketches and </a:t>
            </a:r>
            <a:r>
              <a:rPr lang="en-US" sz="1600" i="1" dirty="0" smtClean="0"/>
              <a:t>graphs. </a:t>
            </a:r>
            <a:r>
              <a:rPr lang="en-US" sz="1600" i="1" dirty="0"/>
              <a:t/>
            </a:r>
            <a:br>
              <a:rPr lang="en-US" sz="1600" i="1" dirty="0"/>
            </a:br>
            <a:r>
              <a:rPr lang="en-US" sz="1600" i="1" dirty="0"/>
              <a:t>Please limit this </a:t>
            </a:r>
            <a:r>
              <a:rPr lang="en-US" sz="1600" i="1" dirty="0" smtClean="0"/>
              <a:t>to a few pages. </a:t>
            </a:r>
            <a:r>
              <a:rPr lang="en-US" sz="1600" i="1" dirty="0"/>
              <a:t/>
            </a:r>
            <a:br>
              <a:rPr lang="en-US" sz="1600" i="1" dirty="0"/>
            </a:br>
            <a:r>
              <a:rPr lang="en-US" sz="1600" i="1" dirty="0"/>
              <a:t>NOTE: </a:t>
            </a:r>
            <a:r>
              <a:rPr lang="en-US" sz="1600" i="1" dirty="0" smtClean="0"/>
              <a:t>This is the most important section since </a:t>
            </a:r>
            <a:r>
              <a:rPr lang="en-US" sz="1600" i="1" dirty="0"/>
              <a:t>our </a:t>
            </a:r>
            <a:r>
              <a:rPr lang="en-US" sz="1600" i="1" dirty="0" smtClean="0"/>
              <a:t>reviewers </a:t>
            </a:r>
            <a:r>
              <a:rPr lang="en-US" sz="1600" i="1" dirty="0"/>
              <a:t>are looking for a clear description of the </a:t>
            </a:r>
            <a:r>
              <a:rPr lang="en-US" sz="1600" i="1" dirty="0" err="1" smtClean="0"/>
              <a:t>PoC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44384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931</Words>
  <Application>Microsoft Office PowerPoint</Application>
  <PresentationFormat>Widescreen</PresentationFormat>
  <Paragraphs>99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HY헤드라인M</vt:lpstr>
      <vt:lpstr>Malgun Gothic</vt:lpstr>
      <vt:lpstr>Malgun Gothic</vt:lpstr>
      <vt:lpstr>Yu Gothic</vt:lpstr>
      <vt:lpstr>Arial</vt:lpstr>
      <vt:lpstr>Calibri</vt:lpstr>
      <vt:lpstr>Samsung Sharp Sans Bold</vt:lpstr>
      <vt:lpstr>SamsungOne 400</vt:lpstr>
      <vt:lpstr>SamsungOne-700</vt:lpstr>
      <vt:lpstr>Times New Roman</vt:lpstr>
      <vt:lpstr>Office 테마</vt:lpstr>
      <vt:lpstr>[ company name ]   Boost-up with Samsung Research 2026 </vt:lpstr>
      <vt:lpstr>Guidelines for entry form  Please delete this slide from final version</vt:lpstr>
      <vt:lpstr>FAQ</vt:lpstr>
      <vt:lpstr>Company Information</vt:lpstr>
      <vt:lpstr>Management team</vt:lpstr>
      <vt:lpstr>Company overview</vt:lpstr>
      <vt:lpstr>Company background</vt:lpstr>
      <vt:lpstr>Company core technology </vt:lpstr>
      <vt:lpstr>Detailed PoC proposal for Boost-up</vt:lpstr>
      <vt:lpstr>Project Schedule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이학열/Open Innovation그룹(SR)/삼성전자</dc:creator>
  <cp:lastModifiedBy>Carl Gressum/SR OI /SRUK/Senior Professional/Samsung Electronics</cp:lastModifiedBy>
  <cp:revision>34</cp:revision>
  <dcterms:created xsi:type="dcterms:W3CDTF">2024-06-04T01:24:49Z</dcterms:created>
  <dcterms:modified xsi:type="dcterms:W3CDTF">2025-10-31T13:39:00Z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FLCMData">
    <vt:lpwstr>FFF721E8D914948F56A8B28D4654FC27A05E5CAA560B596D9EB746706506716F966F871B2092FF9773D1937155B9D6E58E4E1E9918EAFE0B762AD23F7FFEC333</vt:lpwstr>
  </property>
</Properties>
</file>