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58" r:id="rId3"/>
    <p:sldId id="269" r:id="rId4"/>
    <p:sldId id="259" r:id="rId5"/>
    <p:sldId id="260" r:id="rId6"/>
    <p:sldId id="261" r:id="rId7"/>
    <p:sldId id="262" r:id="rId8"/>
    <p:sldId id="263" r:id="rId9"/>
    <p:sldId id="264" r:id="rId10"/>
    <p:sldId id="265" r:id="rId11"/>
    <p:sldId id="270" r:id="rId1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use" initials="r" lastIdx="0" clrIdx="0">
    <p:extLst>
      <p:ext uri="{19B8F6BF-5375-455C-9EA6-DF929625EA0E}">
        <p15:presenceInfo xmlns:p15="http://schemas.microsoft.com/office/powerpoint/2012/main" userId="ryu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4" autoAdjust="0"/>
    <p:restoredTop sz="94660"/>
  </p:normalViewPr>
  <p:slideViewPr>
    <p:cSldViewPr snapToGrid="0" showGuides="1">
      <p:cViewPr varScale="1">
        <p:scale>
          <a:sx n="123" d="100"/>
          <a:sy n="123" d="100"/>
        </p:scale>
        <p:origin x="456" y="10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08A22-4BD9-45C9-8530-092403896E46}" type="datetimeFigureOut">
              <a:rPr lang="ko-KR" altLang="en-US" smtClean="0"/>
              <a:t>2025-10-31</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886C0-CD79-4FAF-ADF9-624875509151}" type="slidenum">
              <a:rPr lang="ko-KR" altLang="en-US" smtClean="0"/>
              <a:t>‹#›</a:t>
            </a:fld>
            <a:endParaRPr lang="ko-KR" altLang="en-US"/>
          </a:p>
        </p:txBody>
      </p:sp>
    </p:spTree>
    <p:extLst>
      <p:ext uri="{BB962C8B-B14F-4D97-AF65-F5344CB8AC3E}">
        <p14:creationId xmlns:p14="http://schemas.microsoft.com/office/powerpoint/2010/main" val="91339657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30D78-C040-458D-8154-A1820EAE72E9}" type="slidenum">
              <a:rPr lang="en-GB" smtClean="0"/>
              <a:t>1</a:t>
            </a:fld>
            <a:endParaRPr lang="en-GB" dirty="0"/>
          </a:p>
        </p:txBody>
      </p:sp>
    </p:spTree>
    <p:extLst>
      <p:ext uri="{BB962C8B-B14F-4D97-AF65-F5344CB8AC3E}">
        <p14:creationId xmlns:p14="http://schemas.microsoft.com/office/powerpoint/2010/main" val="244089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10</a:t>
            </a:fld>
            <a:endParaRPr lang="en-GB" dirty="0"/>
          </a:p>
        </p:txBody>
      </p:sp>
    </p:spTree>
    <p:extLst>
      <p:ext uri="{BB962C8B-B14F-4D97-AF65-F5344CB8AC3E}">
        <p14:creationId xmlns:p14="http://schemas.microsoft.com/office/powerpoint/2010/main" val="751035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167608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454150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4</a:t>
            </a:fld>
            <a:endParaRPr lang="en-GB" dirty="0"/>
          </a:p>
        </p:txBody>
      </p:sp>
    </p:spTree>
    <p:extLst>
      <p:ext uri="{BB962C8B-B14F-4D97-AF65-F5344CB8AC3E}">
        <p14:creationId xmlns:p14="http://schemas.microsoft.com/office/powerpoint/2010/main" val="3310036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5</a:t>
            </a:fld>
            <a:endParaRPr lang="en-GB" dirty="0"/>
          </a:p>
        </p:txBody>
      </p:sp>
    </p:spTree>
    <p:extLst>
      <p:ext uri="{BB962C8B-B14F-4D97-AF65-F5344CB8AC3E}">
        <p14:creationId xmlns:p14="http://schemas.microsoft.com/office/powerpoint/2010/main" val="673664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6</a:t>
            </a:fld>
            <a:endParaRPr lang="en-GB" dirty="0"/>
          </a:p>
        </p:txBody>
      </p:sp>
    </p:spTree>
    <p:extLst>
      <p:ext uri="{BB962C8B-B14F-4D97-AF65-F5344CB8AC3E}">
        <p14:creationId xmlns:p14="http://schemas.microsoft.com/office/powerpoint/2010/main" val="2392401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7</a:t>
            </a:fld>
            <a:endParaRPr lang="en-GB" dirty="0"/>
          </a:p>
        </p:txBody>
      </p:sp>
    </p:spTree>
    <p:extLst>
      <p:ext uri="{BB962C8B-B14F-4D97-AF65-F5344CB8AC3E}">
        <p14:creationId xmlns:p14="http://schemas.microsoft.com/office/powerpoint/2010/main" val="1054068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8</a:t>
            </a:fld>
            <a:endParaRPr lang="en-GB" dirty="0"/>
          </a:p>
        </p:txBody>
      </p:sp>
    </p:spTree>
    <p:extLst>
      <p:ext uri="{BB962C8B-B14F-4D97-AF65-F5344CB8AC3E}">
        <p14:creationId xmlns:p14="http://schemas.microsoft.com/office/powerpoint/2010/main" val="922933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9</a:t>
            </a:fld>
            <a:endParaRPr lang="en-GB" dirty="0"/>
          </a:p>
        </p:txBody>
      </p:sp>
    </p:spTree>
    <p:extLst>
      <p:ext uri="{BB962C8B-B14F-4D97-AF65-F5344CB8AC3E}">
        <p14:creationId xmlns:p14="http://schemas.microsoft.com/office/powerpoint/2010/main" val="4175379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35712739-F7D4-4200-B186-6B05FB537A08}" type="datetimeFigureOut">
              <a:rPr lang="ko-KR" altLang="en-US" smtClean="0"/>
              <a:t>2025-10-31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151447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35712739-F7D4-4200-B186-6B05FB537A08}" type="datetimeFigureOut">
              <a:rPr lang="ko-KR" altLang="en-US" smtClean="0"/>
              <a:t>2025-10-31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1497096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35712739-F7D4-4200-B186-6B05FB537A08}" type="datetimeFigureOut">
              <a:rPr lang="ko-KR" altLang="en-US" smtClean="0"/>
              <a:t>2025-10-31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868651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solidFill>
          <a:schemeClr val="tx1"/>
        </a:solidFill>
        <a:effectLst/>
      </p:bgPr>
    </p:bg>
    <p:spTree>
      <p:nvGrpSpPr>
        <p:cNvPr id="1" name=""/>
        <p:cNvGrpSpPr/>
        <p:nvPr/>
      </p:nvGrpSpPr>
      <p:grpSpPr>
        <a:xfrm>
          <a:off x="0" y="0"/>
          <a:ext cx="0" cy="0"/>
          <a:chOff x="0" y="0"/>
          <a:chExt cx="0" cy="0"/>
        </a:xfrm>
      </p:grpSpPr>
      <p:pic>
        <p:nvPicPr>
          <p:cNvPr id="5" name="Picture 2" descr="http://image.samsung.com/uk/smartphones/galaxy-note8/images/galaxy-note8_design_planet.jp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45116" y="228943"/>
            <a:ext cx="11246884" cy="63263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78130" y="3186095"/>
            <a:ext cx="9144000" cy="880558"/>
          </a:xfrm>
          <a:prstGeom prst="rect">
            <a:avLst/>
          </a:prstGeom>
        </p:spPr>
        <p:txBody>
          <a:bodyPr anchor="t" anchorCtr="0">
            <a:normAutofit/>
          </a:bodyPr>
          <a:lstStyle>
            <a:lvl1pPr algn="l">
              <a:defRPr sz="2000">
                <a:solidFill>
                  <a:schemeClr val="bg1"/>
                </a:solidFill>
                <a:latin typeface="SamsungOne-700" panose="020B0803030303020204" pitchFamily="34" charset="0"/>
                <a:ea typeface="SamsungOne-700" panose="020B0803030303020204" pitchFamily="34" charset="0"/>
              </a:defRPr>
            </a:lvl1pPr>
          </a:lstStyle>
          <a:p>
            <a:r>
              <a:rPr lang="en-US" dirty="0"/>
              <a:t>Click to edit Master title style</a:t>
            </a:r>
            <a:endParaRPr lang="en-GB"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0965" y="2036764"/>
            <a:ext cx="4814810" cy="731483"/>
          </a:xfrm>
          <a:prstGeom prst="rect">
            <a:avLst/>
          </a:prstGeom>
        </p:spPr>
      </p:pic>
    </p:spTree>
    <p:extLst>
      <p:ext uri="{BB962C8B-B14F-4D97-AF65-F5344CB8AC3E}">
        <p14:creationId xmlns:p14="http://schemas.microsoft.com/office/powerpoint/2010/main" val="628009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subtit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701" y="105749"/>
            <a:ext cx="5824541" cy="755650"/>
          </a:xfrm>
          <a:prstGeom prst="rect">
            <a:avLst/>
          </a:prstGeom>
        </p:spPr>
        <p:txBody>
          <a:bodyPr anchor="t" anchorCtr="0">
            <a:normAutofit/>
          </a:bodyPr>
          <a:lstStyle>
            <a:lvl1pPr>
              <a:defRPr sz="2400">
                <a:solidFill>
                  <a:schemeClr val="tx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266701" y="1073784"/>
            <a:ext cx="11590337" cy="503556"/>
          </a:xfrm>
          <a:prstGeom prst="rect">
            <a:avLst/>
          </a:prstGeom>
          <a:noFill/>
        </p:spPr>
        <p:txBody>
          <a:bodyPr anchor="ctr">
            <a:normAutofit/>
          </a:bodyPr>
          <a:lstStyle>
            <a:lvl1pPr marL="0" indent="0">
              <a:buFont typeface="SamsungOne-700" panose="020B0803030303020204" pitchFamily="34" charset="0"/>
              <a:buNone/>
              <a:defRPr sz="2400">
                <a:solidFill>
                  <a:schemeClr val="tx1"/>
                </a:solidFill>
                <a:latin typeface="+mn-lt"/>
                <a:ea typeface="Samsung Sharp Sans Bold" pitchFamily="50" charset="0"/>
                <a:cs typeface="Samsung Sharp Sans Bold" pitchFamily="50" charset="0"/>
              </a:defRPr>
            </a:lvl1pPr>
            <a:lvl2pPr marL="228600" indent="-228600">
              <a:buFont typeface="Arial" panose="020B0604020202020204" pitchFamily="34" charset="0"/>
              <a:buChar char="•"/>
              <a:defRPr sz="1400">
                <a:solidFill>
                  <a:schemeClr val="tx1"/>
                </a:solidFill>
              </a:defRPr>
            </a:lvl2pPr>
            <a:lvl3pPr marL="228600" indent="-228600">
              <a:buFont typeface="SamsungOne-700" panose="020B0803030303020204" pitchFamily="34" charset="0"/>
              <a:buChar char="–"/>
              <a:defRPr sz="1200">
                <a:solidFill>
                  <a:schemeClr val="tx1"/>
                </a:solidFill>
              </a:defRPr>
            </a:lvl3pPr>
            <a:lvl4pPr marL="228600" indent="-228600">
              <a:buFont typeface="SamsungOne-700" panose="020B0803030303020204" pitchFamily="34" charset="0"/>
              <a:buChar char="–"/>
              <a:defRPr sz="1100">
                <a:solidFill>
                  <a:schemeClr val="tx1"/>
                </a:solidFill>
              </a:defRPr>
            </a:lvl4pPr>
            <a:lvl5pPr marL="228600" indent="-228600">
              <a:buFont typeface="SamsungOne-700" panose="020B0803030303020204" pitchFamily="34" charset="0"/>
              <a:buChar char="–"/>
              <a:defRPr sz="1100">
                <a:solidFill>
                  <a:schemeClr val="tx1"/>
                </a:solidFill>
              </a:defRPr>
            </a:lvl5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F2ED85A-AAF8-4771-AF7A-3C59F03DCC66}" type="slidenum">
              <a:rPr lang="en-GB" smtClean="0"/>
              <a:pPr/>
              <a:t>‹#›</a:t>
            </a:fld>
            <a:endParaRPr lang="en-GB" dirty="0"/>
          </a:p>
        </p:txBody>
      </p:sp>
      <p:cxnSp>
        <p:nvCxnSpPr>
          <p:cNvPr id="12" name="Straight Connector 11"/>
          <p:cNvCxnSpPr/>
          <p:nvPr userDrawn="1"/>
        </p:nvCxnSpPr>
        <p:spPr>
          <a:xfrm>
            <a:off x="371475" y="6345238"/>
            <a:ext cx="114855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ooter Placeholder 4"/>
          <p:cNvSpPr>
            <a:spLocks noGrp="1"/>
          </p:cNvSpPr>
          <p:nvPr>
            <p:ph type="ftr" sz="quarter" idx="3"/>
          </p:nvPr>
        </p:nvSpPr>
        <p:spPr>
          <a:xfrm>
            <a:off x="655321" y="6370320"/>
            <a:ext cx="4788218" cy="346710"/>
          </a:xfrm>
          <a:prstGeom prst="rect">
            <a:avLst/>
          </a:prstGeom>
        </p:spPr>
        <p:txBody>
          <a:bodyPr vert="horz" lIns="91440" tIns="45720" rIns="91440" bIns="45720" rtlCol="0" anchor="ctr"/>
          <a:lstStyle>
            <a:lvl1pPr algn="l">
              <a:defRPr sz="1000">
                <a:solidFill>
                  <a:schemeClr val="tx1"/>
                </a:solidFill>
                <a:latin typeface="SamsungOne 400" panose="020B0503030303020204" pitchFamily="34" charset="0"/>
                <a:ea typeface="SamsungOne 400" panose="020B0503030303020204" pitchFamily="34" charset="0"/>
              </a:defRPr>
            </a:lvl1pPr>
          </a:lstStyle>
          <a:p>
            <a:r>
              <a:rPr lang="en-GB" dirty="0"/>
              <a:t>Boost-up with Samsung Research.  Confidential.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4230" y="6461323"/>
            <a:ext cx="872808" cy="132835"/>
          </a:xfrm>
          <a:prstGeom prst="rect">
            <a:avLst/>
          </a:prstGeom>
        </p:spPr>
      </p:pic>
    </p:spTree>
    <p:extLst>
      <p:ext uri="{BB962C8B-B14F-4D97-AF65-F5344CB8AC3E}">
        <p14:creationId xmlns:p14="http://schemas.microsoft.com/office/powerpoint/2010/main" val="151467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35712739-F7D4-4200-B186-6B05FB537A08}" type="datetimeFigureOut">
              <a:rPr lang="ko-KR" altLang="en-US" smtClean="0"/>
              <a:t>2025-10-31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37338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35712739-F7D4-4200-B186-6B05FB537A08}" type="datetimeFigureOut">
              <a:rPr lang="ko-KR" altLang="en-US" smtClean="0"/>
              <a:t>2025-10-31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254732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35712739-F7D4-4200-B186-6B05FB537A08}" type="datetimeFigureOut">
              <a:rPr lang="ko-KR" altLang="en-US" smtClean="0"/>
              <a:t>2025-10-31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3271791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35712739-F7D4-4200-B186-6B05FB537A08}" type="datetimeFigureOut">
              <a:rPr lang="ko-KR" altLang="en-US" smtClean="0"/>
              <a:t>2025-10-31</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1259885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35712739-F7D4-4200-B186-6B05FB537A08}" type="datetimeFigureOut">
              <a:rPr lang="ko-KR" altLang="en-US" smtClean="0"/>
              <a:t>2025-10-31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3560764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35712739-F7D4-4200-B186-6B05FB537A08}" type="datetimeFigureOut">
              <a:rPr lang="ko-KR" altLang="en-US" smtClean="0"/>
              <a:t>2025-10-31</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281329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35712739-F7D4-4200-B186-6B05FB537A08}" type="datetimeFigureOut">
              <a:rPr lang="ko-KR" altLang="en-US" smtClean="0"/>
              <a:t>2025-10-31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1434916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35712739-F7D4-4200-B186-6B05FB537A08}" type="datetimeFigureOut">
              <a:rPr lang="ko-KR" altLang="en-US" smtClean="0"/>
              <a:t>2025-10-31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203668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12739-F7D4-4200-B186-6B05FB537A08}" type="datetimeFigureOut">
              <a:rPr lang="ko-KR" altLang="en-US" smtClean="0"/>
              <a:t>2025-10-31</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573284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7457" y="2743200"/>
            <a:ext cx="10515600" cy="3113313"/>
          </a:xfrm>
        </p:spPr>
        <p:txBody>
          <a:bodyPr>
            <a:normAutofit/>
          </a:bodyPr>
          <a:lstStyle/>
          <a:p>
            <a:r>
              <a:rPr lang="en-GB" sz="4000" i="1" dirty="0">
                <a:solidFill>
                  <a:schemeClr val="bg1"/>
                </a:solidFill>
                <a:latin typeface="+mn-ea"/>
                <a:ea typeface="+mn-ea"/>
                <a:cs typeface="Samsung Sharp Sans Bold" pitchFamily="2" charset="0"/>
              </a:rPr>
              <a:t>[ company name ]</a:t>
            </a:r>
            <a:br>
              <a:rPr lang="en-GB" sz="4000" dirty="0">
                <a:solidFill>
                  <a:schemeClr val="bg1"/>
                </a:solidFill>
                <a:latin typeface="+mn-ea"/>
                <a:ea typeface="+mn-ea"/>
                <a:cs typeface="Samsung Sharp Sans Bold" pitchFamily="2" charset="0"/>
              </a:rPr>
            </a:br>
            <a:br>
              <a:rPr lang="en-GB" sz="4000" dirty="0">
                <a:solidFill>
                  <a:schemeClr val="bg1"/>
                </a:solidFill>
                <a:latin typeface="+mn-ea"/>
                <a:ea typeface="+mn-ea"/>
                <a:cs typeface="Samsung Sharp Sans Bold" pitchFamily="2" charset="0"/>
              </a:rPr>
            </a:br>
            <a:br>
              <a:rPr lang="en-GB" sz="4000" dirty="0">
                <a:solidFill>
                  <a:schemeClr val="bg1"/>
                </a:solidFill>
                <a:latin typeface="+mn-ea"/>
                <a:ea typeface="+mn-ea"/>
                <a:cs typeface="Samsung Sharp Sans Bold" pitchFamily="2" charset="0"/>
              </a:rPr>
            </a:br>
            <a:r>
              <a:rPr lang="en-GB" sz="3600" dirty="0">
                <a:solidFill>
                  <a:schemeClr val="bg1"/>
                </a:solidFill>
                <a:latin typeface="+mn-ea"/>
                <a:ea typeface="+mn-ea"/>
                <a:cs typeface="Samsung Sharp Sans Bold" pitchFamily="2" charset="0"/>
              </a:rPr>
              <a:t>Boost-up with Samsung Research 2026</a:t>
            </a:r>
            <a:br>
              <a:rPr lang="en-GB" sz="2700" dirty="0">
                <a:latin typeface="Samsung Sharp Sans Bold" pitchFamily="2" charset="0"/>
                <a:ea typeface="Samsung Sharp Sans Bold" pitchFamily="2" charset="0"/>
                <a:cs typeface="Samsung Sharp Sans Bold" pitchFamily="2" charset="0"/>
              </a:rPr>
            </a:br>
            <a:endParaRPr lang="en-GB" sz="4000" dirty="0">
              <a:latin typeface="Samsung Sharp Sans Bold" pitchFamily="2" charset="0"/>
              <a:ea typeface="Samsung Sharp Sans Bold" pitchFamily="2" charset="0"/>
              <a:cs typeface="Samsung Sharp Sans Bold" pitchFamily="2" charset="0"/>
            </a:endParaRPr>
          </a:p>
        </p:txBody>
      </p:sp>
      <p:sp>
        <p:nvSpPr>
          <p:cNvPr id="4" name="직사각형 3"/>
          <p:cNvSpPr/>
          <p:nvPr/>
        </p:nvSpPr>
        <p:spPr>
          <a:xfrm>
            <a:off x="263141" y="1608992"/>
            <a:ext cx="5232052" cy="1261884"/>
          </a:xfrm>
          <a:prstGeom prst="rect">
            <a:avLst/>
          </a:prstGeom>
        </p:spPr>
        <p:txBody>
          <a:bodyPr wrap="square">
            <a:spAutoFit/>
          </a:bodyPr>
          <a:lstStyle/>
          <a:p>
            <a:r>
              <a:rPr lang="en-US" altLang="ko-KR" sz="7600" b="1" dirty="0">
                <a:solidFill>
                  <a:schemeClr val="bg1"/>
                </a:solidFill>
                <a:latin typeface="Samsung Sharp Sans Bold"/>
                <a:ea typeface="HY헤드라인M" panose="02030600000101010101" pitchFamily="18" charset="-127"/>
              </a:rPr>
              <a:t>SAMSUNG</a:t>
            </a:r>
            <a:endParaRPr lang="ko-KR" altLang="en-US" sz="7600" b="1" dirty="0">
              <a:solidFill>
                <a:schemeClr val="bg1"/>
              </a:solidFill>
              <a:latin typeface="Samsung Sharp Sans Bold"/>
              <a:ea typeface="HY헤드라인M" panose="02030600000101010101" pitchFamily="18" charset="-127"/>
            </a:endParaRPr>
          </a:p>
        </p:txBody>
      </p:sp>
    </p:spTree>
    <p:extLst>
      <p:ext uri="{BB962C8B-B14F-4D97-AF65-F5344CB8AC3E}">
        <p14:creationId xmlns:p14="http://schemas.microsoft.com/office/powerpoint/2010/main" val="327905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95202" y="1027744"/>
            <a:ext cx="11590337" cy="3568142"/>
          </a:xfrm>
        </p:spPr>
        <p:txBody>
          <a:bodyPr tIns="0" bIns="0" anchor="t">
            <a:normAutofit/>
          </a:bodyPr>
          <a:lstStyle/>
          <a:p>
            <a:pPr marL="342900" indent="-342900">
              <a:buFont typeface="Arial" pitchFamily="34" charset="0"/>
              <a:buChar char="•"/>
            </a:pPr>
            <a:r>
              <a:rPr lang="en-GB" altLang="ko-KR" sz="2000" b="1" dirty="0"/>
              <a:t>Week x, Milestone</a:t>
            </a:r>
            <a:r>
              <a:rPr lang="en-GB" sz="2000" b="1" dirty="0"/>
              <a:t> 2:</a:t>
            </a:r>
            <a:r>
              <a:rPr lang="en-GB" sz="2000" dirty="0"/>
              <a:t> KPI for early work review</a:t>
            </a:r>
          </a:p>
          <a:p>
            <a:pPr marL="571500" lvl="1" indent="-342900"/>
            <a:r>
              <a:rPr lang="en-GB" sz="1600" dirty="0">
                <a:latin typeface="+mn-lt"/>
              </a:rPr>
              <a:t>XXX</a:t>
            </a:r>
          </a:p>
          <a:p>
            <a:pPr lvl="1" indent="0">
              <a:buNone/>
            </a:pPr>
            <a:endParaRPr lang="en-GB" sz="1600" dirty="0">
              <a:latin typeface="+mn-lt"/>
            </a:endParaRPr>
          </a:p>
          <a:p>
            <a:pPr marL="342900" indent="-342900">
              <a:buFont typeface="Arial" pitchFamily="34" charset="0"/>
              <a:buChar char="•"/>
            </a:pPr>
            <a:r>
              <a:rPr lang="en-GB" altLang="ko-KR" sz="2000" b="1" dirty="0"/>
              <a:t>Week x, Milestone</a:t>
            </a:r>
            <a:r>
              <a:rPr lang="en-GB" sz="2000" b="1" dirty="0"/>
              <a:t> 3:</a:t>
            </a:r>
            <a:r>
              <a:rPr lang="en-GB" sz="2000" dirty="0"/>
              <a:t> KPI for Technology Readiness Level 6/7</a:t>
            </a:r>
          </a:p>
          <a:p>
            <a:pPr marL="571500" lvl="1" indent="-342900"/>
            <a:r>
              <a:rPr lang="en-GB" sz="1600" dirty="0">
                <a:latin typeface="+mn-lt"/>
              </a:rPr>
              <a:t>XXX</a:t>
            </a:r>
          </a:p>
          <a:p>
            <a:endParaRPr lang="en-GB" sz="2000" dirty="0"/>
          </a:p>
          <a:p>
            <a:pPr marL="342900" indent="-342900">
              <a:buFont typeface="Arial" pitchFamily="34" charset="0"/>
              <a:buChar char="•"/>
            </a:pPr>
            <a:r>
              <a:rPr lang="en-GB" sz="2000" b="1" dirty="0"/>
              <a:t>Week + 26, Final delivery: </a:t>
            </a:r>
            <a:r>
              <a:rPr lang="en-GB" sz="2000" dirty="0"/>
              <a:t>List of deliverables with final KPI </a:t>
            </a:r>
          </a:p>
          <a:p>
            <a:pPr marL="571500" lvl="1" indent="-342900"/>
            <a:r>
              <a:rPr lang="en-GB" sz="1600" dirty="0">
                <a:latin typeface="+mn-lt"/>
              </a:rPr>
              <a:t>XXX</a:t>
            </a:r>
          </a:p>
          <a:p>
            <a:endParaRPr lang="en-GB" sz="2000" dirty="0">
              <a:latin typeface="+mn-lt"/>
            </a:endParaRPr>
          </a:p>
        </p:txBody>
      </p:sp>
      <p:sp>
        <p:nvSpPr>
          <p:cNvPr id="8" name="object 2"/>
          <p:cNvSpPr txBox="1">
            <a:spLocks noGrp="1"/>
          </p:cNvSpPr>
          <p:nvPr>
            <p:ph type="title"/>
          </p:nvPr>
        </p:nvSpPr>
        <p:spPr>
          <a:xfrm>
            <a:off x="266701" y="105749"/>
            <a:ext cx="6856770" cy="755650"/>
          </a:xfrm>
        </p:spPr>
        <p:txBody>
          <a:bodyPr>
            <a:noAutofit/>
          </a:bodyPr>
          <a:lstStyle/>
          <a:p>
            <a:r>
              <a:rPr lang="en-GB" sz="3200" b="1" dirty="0">
                <a:latin typeface="+mn-lt"/>
              </a:rPr>
              <a:t>Project Schedule</a:t>
            </a:r>
          </a:p>
        </p:txBody>
      </p:sp>
      <p:sp>
        <p:nvSpPr>
          <p:cNvPr id="2" name="TextBox 1"/>
          <p:cNvSpPr txBox="1"/>
          <p:nvPr/>
        </p:nvSpPr>
        <p:spPr>
          <a:xfrm>
            <a:off x="655321" y="4762231"/>
            <a:ext cx="10569169" cy="1569660"/>
          </a:xfrm>
          <a:prstGeom prst="rect">
            <a:avLst/>
          </a:prstGeom>
          <a:noFill/>
          <a:ln>
            <a:solidFill>
              <a:schemeClr val="tx2">
                <a:lumMod val="60000"/>
                <a:lumOff val="40000"/>
              </a:schemeClr>
            </a:solidFill>
          </a:ln>
        </p:spPr>
        <p:txBody>
          <a:bodyPr wrap="square" rtlCol="0">
            <a:spAutoFit/>
          </a:bodyPr>
          <a:lstStyle/>
          <a:p>
            <a:r>
              <a:rPr lang="en-GB" sz="1600" i="1" dirty="0"/>
              <a:t>To delete </a:t>
            </a:r>
            <a:r>
              <a:rPr lang="en-IL" sz="1600" i="1" dirty="0"/>
              <a:t>–</a:t>
            </a:r>
            <a:endParaRPr lang="en-GB" sz="1600" i="1" dirty="0"/>
          </a:p>
          <a:p>
            <a:r>
              <a:rPr lang="en-GB" sz="1600" i="1" dirty="0"/>
              <a:t>Please describe the Milestones and expected deliverables during the 3 ~ 9 month</a:t>
            </a:r>
            <a:r>
              <a:rPr lang="en-US" altLang="zh-CN" sz="1600" i="1" dirty="0"/>
              <a:t>s</a:t>
            </a:r>
            <a:r>
              <a:rPr lang="en-GB" sz="1600" i="1" dirty="0"/>
              <a:t> project duration. </a:t>
            </a:r>
          </a:p>
          <a:p>
            <a:r>
              <a:rPr lang="en-GB" sz="1600" i="1" dirty="0"/>
              <a:t>The project will start at week 0, AFTER we finalize a contract that includes a detailed list of objectives and KPIs.</a:t>
            </a:r>
          </a:p>
          <a:p>
            <a:r>
              <a:rPr lang="en-GB" sz="1600" i="1" dirty="0"/>
              <a:t>At each stage, the deliverable status should be clearly defined and the company should write a short progress report for Samsung. </a:t>
            </a:r>
          </a:p>
          <a:p>
            <a:r>
              <a:rPr lang="en-GB" sz="1600" i="1" dirty="0"/>
              <a:t>The better proposals we receive generally have well thought plans, sensible milestones, and MEASURABLE KPIs.</a:t>
            </a:r>
            <a:endParaRPr lang="en-US" dirty="0"/>
          </a:p>
        </p:txBody>
      </p:sp>
      <p:sp>
        <p:nvSpPr>
          <p:cNvPr id="12" name="object 6"/>
          <p:cNvSpPr txBox="1">
            <a:spLocks noGrp="1"/>
          </p:cNvSpPr>
          <p:nvPr>
            <p:ph type="sldNum" sz="quarter" idx="12"/>
          </p:nvPr>
        </p:nvSpPr>
        <p:spPr>
          <a:xfrm>
            <a:off x="266701" y="6370638"/>
            <a:ext cx="547687" cy="344488"/>
          </a:xfrm>
        </p:spPr>
        <p:txBody>
          <a:bodyPr/>
          <a:lstStyle/>
          <a:p>
            <a:fld id="{81D60167-4931-47E6-BA6A-407CBD079E47}" type="slidenum">
              <a:rPr lang="en-GB" smtClean="0">
                <a:latin typeface="+mn-lt"/>
              </a:rPr>
              <a:pPr/>
              <a:t>10</a:t>
            </a:fld>
            <a:endParaRPr lang="en-GB" dirty="0">
              <a:latin typeface="+mn-lt"/>
            </a:endParaRPr>
          </a:p>
        </p:txBody>
      </p:sp>
    </p:spTree>
    <p:extLst>
      <p:ext uri="{BB962C8B-B14F-4D97-AF65-F5344CB8AC3E}">
        <p14:creationId xmlns:p14="http://schemas.microsoft.com/office/powerpoint/2010/main" val="291577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C7CEEF4-BA24-4F59-827F-7F5C5E1672F0}"/>
              </a:ext>
            </a:extLst>
          </p:cNvPr>
          <p:cNvSpPr txBox="1"/>
          <p:nvPr/>
        </p:nvSpPr>
        <p:spPr>
          <a:xfrm>
            <a:off x="3093055" y="2152997"/>
            <a:ext cx="5769528" cy="1569660"/>
          </a:xfrm>
          <a:prstGeom prst="rect">
            <a:avLst/>
          </a:prstGeom>
          <a:noFill/>
        </p:spPr>
        <p:txBody>
          <a:bodyPr wrap="none" rtlCol="0">
            <a:spAutoFit/>
          </a:bodyPr>
          <a:lstStyle/>
          <a:p>
            <a:r>
              <a:rPr lang="en-US" altLang="zh-CN" sz="3200" b="1" dirty="0"/>
              <a:t>Please mail to </a:t>
            </a:r>
          </a:p>
          <a:p>
            <a:endParaRPr lang="en-US" altLang="zh-CN" sz="3200" b="1" dirty="0"/>
          </a:p>
          <a:p>
            <a:r>
              <a:rPr lang="en-US" altLang="zh-CN" sz="3200" b="1" dirty="0"/>
              <a:t>boostup_ZH@samsung.com </a:t>
            </a:r>
            <a:endParaRPr lang="zh-CN" altLang="en-US" sz="3200" b="1" dirty="0"/>
          </a:p>
        </p:txBody>
      </p:sp>
    </p:spTree>
    <p:extLst>
      <p:ext uri="{BB962C8B-B14F-4D97-AF65-F5344CB8AC3E}">
        <p14:creationId xmlns:p14="http://schemas.microsoft.com/office/powerpoint/2010/main" val="1864557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a:bodyPr>
          <a:lstStyle/>
          <a:p>
            <a:r>
              <a:rPr lang="en-GB" sz="3200" b="1" dirty="0">
                <a:latin typeface="+mn-lt"/>
              </a:rPr>
              <a:t>Guidelines for Entry form</a:t>
            </a:r>
          </a:p>
        </p:txBody>
      </p:sp>
      <p:sp>
        <p:nvSpPr>
          <p:cNvPr id="8" name="object 6"/>
          <p:cNvSpPr txBox="1">
            <a:spLocks noGrp="1"/>
          </p:cNvSpPr>
          <p:nvPr>
            <p:ph type="sldNum" sz="quarter" idx="12"/>
          </p:nvPr>
        </p:nvSpPr>
        <p:spPr>
          <a:xfrm>
            <a:off x="266701" y="6370638"/>
            <a:ext cx="547687" cy="344488"/>
          </a:xfrm>
        </p:spPr>
        <p:txBody>
          <a:bodyPr/>
          <a:lstStyle/>
          <a:p>
            <a:fld id="{81D60167-4931-47E6-BA6A-407CBD079E47}" type="slidenum">
              <a:rPr lang="en-GB" smtClean="0">
                <a:latin typeface="+mn-lt"/>
              </a:rPr>
              <a:pPr/>
              <a:t>2</a:t>
            </a:fld>
            <a:endParaRPr lang="en-GB" dirty="0">
              <a:latin typeface="+mn-lt"/>
            </a:endParaRPr>
          </a:p>
        </p:txBody>
      </p:sp>
      <p:sp>
        <p:nvSpPr>
          <p:cNvPr id="10" name="Content Placeholder 8">
            <a:extLst>
              <a:ext uri="{FF2B5EF4-FFF2-40B4-BE49-F238E27FC236}">
                <a16:creationId xmlns:a16="http://schemas.microsoft.com/office/drawing/2014/main" id="{5BBFF797-9930-4122-9A31-CE40AEA76CB2}"/>
              </a:ext>
            </a:extLst>
          </p:cNvPr>
          <p:cNvSpPr>
            <a:spLocks noGrp="1"/>
          </p:cNvSpPr>
          <p:nvPr>
            <p:ph idx="1"/>
          </p:nvPr>
        </p:nvSpPr>
        <p:spPr>
          <a:xfrm>
            <a:off x="266701" y="861399"/>
            <a:ext cx="11590337" cy="5412401"/>
          </a:xfrm>
        </p:spPr>
        <p:txBody>
          <a:bodyPr>
            <a:normAutofit lnSpcReduction="10000"/>
          </a:bodyPr>
          <a:lstStyle/>
          <a:p>
            <a:pPr latinLnBrk="0"/>
            <a:r>
              <a:rPr lang="en-GB" sz="1600" i="1" dirty="0"/>
              <a:t> </a:t>
            </a:r>
            <a:r>
              <a:rPr lang="en-GB" sz="2000" b="1" i="1" dirty="0"/>
              <a:t>Please delete this slide from your final version</a:t>
            </a:r>
            <a:endParaRPr lang="en-GB" sz="2000" b="1" dirty="0"/>
          </a:p>
          <a:p>
            <a:pPr marL="342900" indent="-342900" latinLnBrk="0">
              <a:buFont typeface="Arial" panose="020B0604020202020204" pitchFamily="34" charset="0"/>
              <a:buChar char="•"/>
            </a:pPr>
            <a:r>
              <a:rPr lang="en-GB" sz="2000" b="1" dirty="0"/>
              <a:t>Overall </a:t>
            </a:r>
            <a:r>
              <a:rPr lang="en-IL" sz="2000" b="1" dirty="0"/>
              <a:t>–</a:t>
            </a:r>
            <a:r>
              <a:rPr lang="en-GB" sz="2000" b="1" dirty="0"/>
              <a:t> it is WAY better to make this proposal as graphical as possible.</a:t>
            </a:r>
          </a:p>
          <a:p>
            <a:pPr marL="342900" indent="-342900" latinLnBrk="0">
              <a:buFont typeface="Arial" panose="020B0604020202020204" pitchFamily="34" charset="0"/>
              <a:buChar char="•"/>
            </a:pPr>
            <a:r>
              <a:rPr lang="en-GB" sz="1600" b="1" dirty="0"/>
              <a:t>Company background info / Core technology and current use cases:</a:t>
            </a:r>
            <a:r>
              <a:rPr lang="en-GB" sz="1600" dirty="0"/>
              <a:t>  It is good to show if you have key specialist technical staff and to also highlight general background information for your company (such as company size, capability, current products). All of this info can aid our judges to get an understanding of your company capability and technology developments, if you need to use more than the two pages provided in the outline please feel free to do so.</a:t>
            </a:r>
          </a:p>
          <a:p>
            <a:pPr marL="342900" indent="-342900" latinLnBrk="0">
              <a:buFont typeface="Arial" panose="020B0604020202020204" pitchFamily="34" charset="0"/>
              <a:buChar char="•"/>
            </a:pPr>
            <a:r>
              <a:rPr lang="en-GB" sz="1600" b="1" dirty="0"/>
              <a:t>Detailed Proposal for Boost-up with Samsung Research: </a:t>
            </a:r>
            <a:r>
              <a:rPr lang="en-GB" sz="1600" dirty="0"/>
              <a:t>Please describe </a:t>
            </a:r>
            <a:r>
              <a:rPr lang="en-GB" sz="1600" u="sng" dirty="0"/>
              <a:t>in detail</a:t>
            </a:r>
            <a:r>
              <a:rPr lang="en-GB" sz="1600" dirty="0"/>
              <a:t> the proof of concept project you plan to deliver for Samsung Research through Boost-up, it should be clear from the description exactly what the PoC project will finally deliver for our evaluation at the end of the 6 month funded project. You should also describe the possible benefits for Samsung Research of this implementation. Again you can use more than a single page to describe this. </a:t>
            </a:r>
            <a:br>
              <a:rPr lang="en-GB" sz="1600" dirty="0"/>
            </a:br>
            <a:r>
              <a:rPr lang="en-GB" sz="1600" i="1" dirty="0"/>
              <a:t>NOTE: Since our judges are looking for a clear description of the PoC this is the </a:t>
            </a:r>
            <a:r>
              <a:rPr lang="en-GB" sz="1600" i="1" u="sng" dirty="0"/>
              <a:t>most important</a:t>
            </a:r>
            <a:r>
              <a:rPr lang="en-GB" sz="1600" i="1" dirty="0"/>
              <a:t> section.</a:t>
            </a:r>
          </a:p>
          <a:p>
            <a:pPr marL="342900" indent="-342900" latinLnBrk="0">
              <a:buFont typeface="Arial" panose="020B0604020202020204" pitchFamily="34" charset="0"/>
              <a:buChar char="•"/>
            </a:pPr>
            <a:r>
              <a:rPr lang="en-GB" sz="1600" b="1" dirty="0"/>
              <a:t>Draft Project Schedule: </a:t>
            </a:r>
            <a:r>
              <a:rPr lang="en-GB" sz="1600" dirty="0"/>
              <a:t>Please describe the Milestones and expected deliverables </a:t>
            </a:r>
            <a:r>
              <a:rPr lang="en-US" altLang="zh-CN" sz="1600" dirty="0"/>
              <a:t>within the duration of 3 to 9 months (default is </a:t>
            </a:r>
            <a:r>
              <a:rPr lang="en-GB" sz="1600" dirty="0"/>
              <a:t>6 months) project duration. We have found the most successful funded projects use 2 Milestones over 6 months and at each stage the deliverable status is clearly defined and the company prepares a short progress report for Samsung. The better proposals we receive generally have well thought plans and sensible milestones. </a:t>
            </a:r>
            <a:br>
              <a:rPr lang="en-GB" sz="1600" dirty="0"/>
            </a:br>
            <a:br>
              <a:rPr lang="en-GB" sz="1600" dirty="0"/>
            </a:br>
            <a:r>
              <a:rPr lang="en-GB" sz="1600" i="1" dirty="0"/>
              <a:t>IMPORTANT NOTE: Work during the project (leading up to Milestone 1) should </a:t>
            </a:r>
            <a:r>
              <a:rPr lang="en-GB" sz="1600" i="1" u="sng" dirty="0"/>
              <a:t>never</a:t>
            </a:r>
            <a:r>
              <a:rPr lang="en-GB" sz="1600" i="1" dirty="0"/>
              <a:t> be about “feasibility” or “understanding Samsung requirements” – all of this would need to be agreed </a:t>
            </a:r>
            <a:r>
              <a:rPr lang="en-GB" sz="1600" i="1" u="sng" dirty="0"/>
              <a:t>prior</a:t>
            </a:r>
            <a:r>
              <a:rPr lang="en-GB" sz="1600" i="1" dirty="0"/>
              <a:t> to signing a contract and beginning work - we would be very unlikely to agree to enter into an Boost-up contract with a company if it was at all unclear what the contract is for and what project will finally deliver.   </a:t>
            </a:r>
          </a:p>
        </p:txBody>
      </p:sp>
    </p:spTree>
    <p:extLst>
      <p:ext uri="{BB962C8B-B14F-4D97-AF65-F5344CB8AC3E}">
        <p14:creationId xmlns:p14="http://schemas.microsoft.com/office/powerpoint/2010/main" val="96985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a:bodyPr>
          <a:lstStyle/>
          <a:p>
            <a:r>
              <a:rPr lang="zh-CN" altLang="en-US" sz="3200" b="1" dirty="0">
                <a:latin typeface="微软雅黑" panose="020B0503020204020204" pitchFamily="34" charset="-122"/>
                <a:ea typeface="微软雅黑" panose="020B0503020204020204" pitchFamily="34" charset="-122"/>
              </a:rPr>
              <a:t>填寫 </a:t>
            </a:r>
            <a:r>
              <a:rPr lang="en-US" altLang="zh-CN" sz="3200" b="1" dirty="0">
                <a:latin typeface="微软雅黑" panose="020B0503020204020204" pitchFamily="34" charset="-122"/>
                <a:ea typeface="微软雅黑" panose="020B0503020204020204" pitchFamily="34" charset="-122"/>
              </a:rPr>
              <a:t>Tips</a:t>
            </a:r>
            <a:endParaRPr lang="en-GB" sz="3200" b="1" dirty="0">
              <a:latin typeface="微软雅黑" panose="020B0503020204020204" pitchFamily="34" charset="-122"/>
              <a:ea typeface="微软雅黑" panose="020B0503020204020204" pitchFamily="34" charset="-122"/>
            </a:endParaRPr>
          </a:p>
        </p:txBody>
      </p:sp>
      <p:sp>
        <p:nvSpPr>
          <p:cNvPr id="9" name="Content Placeholder 8"/>
          <p:cNvSpPr>
            <a:spLocks noGrp="1"/>
          </p:cNvSpPr>
          <p:nvPr>
            <p:ph idx="1"/>
          </p:nvPr>
        </p:nvSpPr>
        <p:spPr>
          <a:xfrm>
            <a:off x="266701" y="661894"/>
            <a:ext cx="11590337" cy="5412401"/>
          </a:xfrm>
        </p:spPr>
        <p:txBody>
          <a:bodyPr>
            <a:normAutofit/>
          </a:bodyPr>
          <a:lstStyle/>
          <a:p>
            <a:pPr>
              <a:spcAft>
                <a:spcPts val="600"/>
              </a:spcAft>
            </a:pPr>
            <a:r>
              <a:rPr lang="en-GB" altLang="zh-CN" sz="2000" b="1" i="1" dirty="0"/>
              <a:t>Please delete this slide from your final version</a:t>
            </a:r>
            <a:endParaRPr lang="en-US" altLang="zh-CN" sz="2000" b="1" dirty="0">
              <a:latin typeface="微软雅黑" panose="020B0503020204020204" pitchFamily="34" charset="-122"/>
              <a:ea typeface="微软雅黑" panose="020B0503020204020204" pitchFamily="34" charset="-122"/>
            </a:endParaRPr>
          </a:p>
          <a:p>
            <a:pPr marL="342900" indent="-342900">
              <a:spcAft>
                <a:spcPts val="600"/>
              </a:spcAft>
              <a:buFont typeface="Arial" panose="020B0604020202020204" pitchFamily="34" charset="0"/>
              <a:buChar char="•"/>
            </a:pPr>
            <a:r>
              <a:rPr lang="zh-CN" altLang="en-US" sz="2000" b="1" dirty="0">
                <a:latin typeface="微软雅黑" panose="020B0503020204020204" pitchFamily="34" charset="-122"/>
                <a:ea typeface="微软雅黑" panose="020B0503020204020204" pitchFamily="34" charset="-122"/>
              </a:rPr>
              <a:t>盡量用</a:t>
            </a:r>
            <a:r>
              <a:rPr lang="zh-CN" altLang="en-US" sz="2000" b="1" dirty="0">
                <a:solidFill>
                  <a:srgbClr val="0000FF"/>
                </a:solidFill>
                <a:latin typeface="微软雅黑" panose="020B0503020204020204" pitchFamily="34" charset="-122"/>
                <a:ea typeface="微软雅黑" panose="020B0503020204020204" pitchFamily="34" charset="-122"/>
              </a:rPr>
              <a:t>英文填寫</a:t>
            </a:r>
            <a:endParaRPr lang="en-GB" sz="2000" b="1" dirty="0">
              <a:solidFill>
                <a:srgbClr val="0000FF"/>
              </a:solidFill>
              <a:latin typeface="微软雅黑" panose="020B0503020204020204" pitchFamily="34" charset="-122"/>
              <a:ea typeface="微软雅黑" panose="020B0503020204020204" pitchFamily="34" charset="-122"/>
            </a:endParaRPr>
          </a:p>
          <a:p>
            <a:pPr marL="342900" indent="-342900">
              <a:spcAft>
                <a:spcPts val="600"/>
              </a:spcAft>
              <a:buFont typeface="Arial" panose="020B0604020202020204" pitchFamily="34" charset="0"/>
              <a:buChar char="•"/>
            </a:pPr>
            <a:r>
              <a:rPr lang="zh-CN" altLang="en-US" sz="2000" b="1" dirty="0">
                <a:latin typeface="微软雅黑" panose="020B0503020204020204" pitchFamily="34" charset="-122"/>
                <a:ea typeface="微软雅黑" panose="020B0503020204020204" pitchFamily="34" charset="-122"/>
              </a:rPr>
              <a:t>為提升提案的直觀性和可讀性，使用</a:t>
            </a:r>
            <a:r>
              <a:rPr lang="zh-CN" altLang="en-US" sz="2000" b="1" dirty="0">
                <a:solidFill>
                  <a:srgbClr val="0000FF"/>
                </a:solidFill>
                <a:latin typeface="微软雅黑" panose="020B0503020204020204" pitchFamily="34" charset="-122"/>
                <a:ea typeface="微软雅黑" panose="020B0503020204020204" pitchFamily="34" charset="-122"/>
              </a:rPr>
              <a:t>圖表與示意圖</a:t>
            </a:r>
            <a:r>
              <a:rPr lang="zh-CN" altLang="en-US" sz="2000" b="1" dirty="0">
                <a:latin typeface="微软雅黑" panose="020B0503020204020204" pitchFamily="34" charset="-122"/>
                <a:ea typeface="微软雅黑" panose="020B0503020204020204" pitchFamily="34" charset="-122"/>
              </a:rPr>
              <a:t>是很好的呈現方式</a:t>
            </a:r>
            <a:endParaRPr lang="en-US" altLang="zh-CN" sz="2000" b="1" dirty="0">
              <a:latin typeface="微软雅黑" panose="020B0503020204020204" pitchFamily="34" charset="-122"/>
              <a:ea typeface="微软雅黑" panose="020B0503020204020204" pitchFamily="34" charset="-122"/>
            </a:endParaRPr>
          </a:p>
          <a:p>
            <a:pPr marL="342900" indent="-342900">
              <a:lnSpc>
                <a:spcPct val="120000"/>
              </a:lnSpc>
              <a:spcAft>
                <a:spcPts val="600"/>
              </a:spcAft>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公司概況，核心技術，以及案例等訊息</a:t>
            </a:r>
            <a:r>
              <a:rPr lang="en-US" altLang="zh-CN" sz="1600" b="1" dirty="0">
                <a:latin typeface="微软雅黑" panose="020B0503020204020204" pitchFamily="34" charset="-122"/>
                <a:ea typeface="微软雅黑" panose="020B0503020204020204" pitchFamily="34" charset="-122"/>
              </a:rPr>
              <a:t>(P2 ~6)</a:t>
            </a:r>
            <a:r>
              <a:rPr lang="zh-CN" altLang="en-US" sz="1600" b="1" dirty="0">
                <a:latin typeface="微软雅黑" panose="020B0503020204020204" pitchFamily="34" charset="-122"/>
                <a:ea typeface="微软雅黑" panose="020B0503020204020204" pitchFamily="34" charset="-122"/>
              </a:rPr>
              <a:t>：介绍</a:t>
            </a:r>
            <a:r>
              <a:rPr lang="zh-CN" altLang="en-US" sz="1600" dirty="0">
                <a:latin typeface="微软雅黑" panose="020B0503020204020204" pitchFamily="34" charset="-122"/>
                <a:ea typeface="微软雅黑" panose="020B0503020204020204" pitchFamily="34" charset="-122"/>
              </a:rPr>
              <a:t>公司規模，生產製造與研發能力，當前的方案技術特點等訊息，有助於提升對公司的瞭解，展現公司的技術與方案的優勢。如有需要可編寫</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頁以上内容</a:t>
            </a:r>
            <a:endParaRPr lang="en-GB" sz="1600" dirty="0">
              <a:latin typeface="微软雅黑" panose="020B0503020204020204" pitchFamily="34" charset="-122"/>
              <a:ea typeface="微软雅黑" panose="020B0503020204020204" pitchFamily="34" charset="-122"/>
            </a:endParaRPr>
          </a:p>
          <a:p>
            <a:pPr marL="342900" indent="-342900">
              <a:lnSpc>
                <a:spcPct val="130000"/>
              </a:lnSpc>
              <a:spcBef>
                <a:spcPts val="600"/>
              </a:spcBef>
              <a:spcAft>
                <a:spcPts val="600"/>
              </a:spcAft>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詳細提案 </a:t>
            </a:r>
            <a:r>
              <a:rPr lang="en-US" altLang="zh-CN" sz="1600" b="1" dirty="0">
                <a:latin typeface="微软雅黑" panose="020B0503020204020204" pitchFamily="34" charset="-122"/>
                <a:ea typeface="微软雅黑" panose="020B0503020204020204" pitchFamily="34" charset="-122"/>
              </a:rPr>
              <a:t>(P7)</a:t>
            </a:r>
            <a:r>
              <a:rPr lang="en-GB" sz="1600" b="1"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此開發加速活動</a:t>
            </a:r>
            <a:r>
              <a:rPr lang="en-US" altLang="zh-CN" sz="1600" dirty="0">
                <a:latin typeface="微软雅黑" panose="020B0503020204020204" pitchFamily="34" charset="-122"/>
                <a:ea typeface="微软雅黑" panose="020B0503020204020204" pitchFamily="34" charset="-122"/>
              </a:rPr>
              <a:t>(Boost-up), </a:t>
            </a:r>
            <a:r>
              <a:rPr lang="zh-CN" altLang="en-US" sz="1600" dirty="0">
                <a:latin typeface="微软雅黑" panose="020B0503020204020204" pitchFamily="34" charset="-122"/>
                <a:ea typeface="微软雅黑" panose="020B0503020204020204" pitchFamily="34" charset="-122"/>
              </a:rPr>
              <a:t>以</a:t>
            </a:r>
            <a:r>
              <a:rPr lang="en-US" altLang="zh-CN" sz="1600" dirty="0">
                <a:latin typeface="微软雅黑" panose="020B0503020204020204" pitchFamily="34" charset="-122"/>
                <a:ea typeface="微软雅黑" panose="020B0503020204020204" pitchFamily="34" charset="-122"/>
              </a:rPr>
              <a:t>PoC(Proof of Concept) </a:t>
            </a:r>
            <a:r>
              <a:rPr lang="zh-CN" altLang="en-US" sz="1600" dirty="0">
                <a:latin typeface="微软雅黑" panose="020B0503020204020204" pitchFamily="34" charset="-122"/>
                <a:ea typeface="微软雅黑" panose="020B0503020204020204" pitchFamily="34" charset="-122"/>
              </a:rPr>
              <a:t>項目方式進行。請清晰描述</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到</a:t>
            </a:r>
            <a:r>
              <a:rPr lang="en-US" altLang="zh-CN" sz="1600" dirty="0">
                <a:latin typeface="微软雅黑" panose="020B0503020204020204" pitchFamily="34" charset="-122"/>
                <a:ea typeface="微软雅黑" panose="020B0503020204020204" pitchFamily="34" charset="-122"/>
              </a:rPr>
              <a:t>9</a:t>
            </a:r>
            <a:r>
              <a:rPr lang="zh-CN" altLang="en-US" sz="1600" dirty="0">
                <a:latin typeface="微软雅黑" panose="020B0503020204020204" pitchFamily="34" charset="-122"/>
                <a:ea typeface="微软雅黑" panose="020B0503020204020204" pitchFamily="34" charset="-122"/>
              </a:rPr>
              <a:t>個月（一般情况下为</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個月）（預期）的項目内容以及預期交付的成果，以及此成果可以給三星電子帶來的價值與收穫。如有需要可增加頁數</a:t>
            </a:r>
            <a:br>
              <a:rPr lang="en-GB" sz="1600" dirty="0">
                <a:latin typeface="微软雅黑" panose="020B0503020204020204" pitchFamily="34" charset="-122"/>
                <a:ea typeface="微软雅黑" panose="020B0503020204020204" pitchFamily="34" charset="-122"/>
              </a:rPr>
            </a:br>
            <a:r>
              <a:rPr lang="zh-CN" altLang="en-US" sz="1600" b="1" i="1" dirty="0">
                <a:solidFill>
                  <a:srgbClr val="0000FF"/>
                </a:solidFill>
                <a:latin typeface="微软雅黑" panose="020B0503020204020204" pitchFamily="34" charset="-122"/>
                <a:ea typeface="微软雅黑" panose="020B0503020204020204" pitchFamily="34" charset="-122"/>
              </a:rPr>
              <a:t>注意</a:t>
            </a:r>
            <a:r>
              <a:rPr lang="zh-CN" altLang="en-US" sz="1600" i="1" dirty="0">
                <a:latin typeface="微软雅黑" panose="020B0503020204020204" pitchFamily="34" charset="-122"/>
                <a:ea typeface="微软雅黑" panose="020B0503020204020204" pitchFamily="34" charset="-122"/>
              </a:rPr>
              <a:t>：最重要的是對此</a:t>
            </a:r>
            <a:r>
              <a:rPr lang="en-US" altLang="zh-CN" sz="1600" i="1" dirty="0">
                <a:latin typeface="微软雅黑" panose="020B0503020204020204" pitchFamily="34" charset="-122"/>
                <a:ea typeface="微软雅黑" panose="020B0503020204020204" pitchFamily="34" charset="-122"/>
              </a:rPr>
              <a:t>PoC</a:t>
            </a:r>
            <a:r>
              <a:rPr lang="zh-CN" altLang="en-US" sz="1600" i="1" dirty="0">
                <a:latin typeface="微软雅黑" panose="020B0503020204020204" pitchFamily="34" charset="-122"/>
                <a:ea typeface="微软雅黑" panose="020B0503020204020204" pitchFamily="34" charset="-122"/>
              </a:rPr>
              <a:t>項目的</a:t>
            </a:r>
            <a:r>
              <a:rPr lang="zh-CN" altLang="en-US" sz="1600" b="1" i="1" dirty="0">
                <a:solidFill>
                  <a:srgbClr val="0000FF"/>
                </a:solidFill>
                <a:latin typeface="微软雅黑" panose="020B0503020204020204" pitchFamily="34" charset="-122"/>
                <a:ea typeface="微软雅黑" panose="020B0503020204020204" pitchFamily="34" charset="-122"/>
              </a:rPr>
              <a:t>清晰並明確</a:t>
            </a:r>
            <a:r>
              <a:rPr lang="zh-CN" altLang="en-US" sz="1600" i="1" dirty="0">
                <a:latin typeface="微软雅黑" panose="020B0503020204020204" pitchFamily="34" charset="-122"/>
                <a:ea typeface="微软雅黑" panose="020B0503020204020204" pitchFamily="34" charset="-122"/>
              </a:rPr>
              <a:t>的説明</a:t>
            </a:r>
            <a:endParaRPr lang="en-GB" sz="1600" i="1" dirty="0">
              <a:latin typeface="微软雅黑" panose="020B0503020204020204" pitchFamily="34" charset="-122"/>
              <a:ea typeface="微软雅黑" panose="020B0503020204020204" pitchFamily="34" charset="-122"/>
            </a:endParaRPr>
          </a:p>
          <a:p>
            <a:pPr marL="342900" indent="-342900">
              <a:lnSpc>
                <a:spcPct val="110000"/>
              </a:lnSpc>
              <a:spcAft>
                <a:spcPts val="600"/>
              </a:spcAft>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項目預期進展</a:t>
            </a:r>
            <a:r>
              <a:rPr lang="en-US" altLang="zh-CN" sz="1600" b="1" dirty="0">
                <a:latin typeface="微软雅黑" panose="020B0503020204020204" pitchFamily="34" charset="-122"/>
                <a:ea typeface="微软雅黑" panose="020B0503020204020204" pitchFamily="34" charset="-122"/>
              </a:rPr>
              <a:t>(P8): </a:t>
            </a:r>
            <a:r>
              <a:rPr lang="zh-CN" altLang="en-US" sz="1600" dirty="0">
                <a:latin typeface="微软雅黑" panose="020B0503020204020204" pitchFamily="34" charset="-122"/>
                <a:ea typeface="微软雅黑" panose="020B0503020204020204" pitchFamily="34" charset="-122"/>
              </a:rPr>
              <a:t>請描述此項目的重要時間節點以及每個節點的產出。一般情況下（</a:t>
            </a:r>
            <a:r>
              <a:rPr lang="en-US" altLang="zh-CN" sz="1600" dirty="0">
                <a:latin typeface="微软雅黑" panose="020B0503020204020204" pitchFamily="34" charset="-122"/>
                <a:ea typeface="微软雅黑" panose="020B0503020204020204" pitchFamily="34" charset="-122"/>
              </a:rPr>
              <a:t> 6</a:t>
            </a:r>
            <a:r>
              <a:rPr lang="zh-CN" altLang="en-US" sz="1600" dirty="0">
                <a:latin typeface="微软雅黑" panose="020B0503020204020204" pitchFamily="34" charset="-122"/>
                <a:ea typeface="微软雅黑" panose="020B0503020204020204" pitchFamily="34" charset="-122"/>
              </a:rPr>
              <a:t>個月項目），設置爲兩個時間節點，每個節點需要有明確的可交付成果與相關的説明報告</a:t>
            </a:r>
            <a:r>
              <a:rPr lang="en-GB" sz="1600" dirty="0">
                <a:latin typeface="微软雅黑" panose="020B0503020204020204" pitchFamily="34" charset="-122"/>
                <a:ea typeface="微软雅黑" panose="020B0503020204020204" pitchFamily="34" charset="-122"/>
              </a:rPr>
              <a:t> </a:t>
            </a:r>
            <a:br>
              <a:rPr lang="en-GB" sz="1600" dirty="0">
                <a:latin typeface="微软雅黑" panose="020B0503020204020204" pitchFamily="34" charset="-122"/>
                <a:ea typeface="微软雅黑" panose="020B0503020204020204" pitchFamily="34" charset="-122"/>
              </a:rPr>
            </a:br>
            <a:br>
              <a:rPr lang="en-GB" sz="1600" dirty="0">
                <a:latin typeface="微软雅黑" panose="020B0503020204020204" pitchFamily="34" charset="-122"/>
                <a:ea typeface="微软雅黑" panose="020B0503020204020204" pitchFamily="34" charset="-122"/>
              </a:rPr>
            </a:br>
            <a:r>
              <a:rPr lang="zh-CN" altLang="en-US" sz="1600" i="1" dirty="0">
                <a:latin typeface="微软雅黑" panose="020B0503020204020204" pitchFamily="34" charset="-122"/>
                <a:ea typeface="微软雅黑" panose="020B0503020204020204" pitchFamily="34" charset="-122"/>
              </a:rPr>
              <a:t>重要提醒</a:t>
            </a:r>
            <a:r>
              <a:rPr lang="en-GB" sz="1600" i="1" dirty="0">
                <a:latin typeface="微软雅黑" panose="020B0503020204020204" pitchFamily="34" charset="-122"/>
                <a:ea typeface="微软雅黑" panose="020B0503020204020204" pitchFamily="34" charset="-122"/>
              </a:rPr>
              <a:t>: </a:t>
            </a:r>
            <a:r>
              <a:rPr lang="zh-CN" altLang="en-US" sz="1600" i="1" dirty="0">
                <a:latin typeface="微软雅黑" panose="020B0503020204020204" pitchFamily="34" charset="-122"/>
                <a:ea typeface="微软雅黑" panose="020B0503020204020204" pitchFamily="34" charset="-122"/>
              </a:rPr>
              <a:t>此項目的目的并不是探討‘可實現’或者‘理解對方的需求’ </a:t>
            </a:r>
            <a:r>
              <a:rPr lang="en-US" altLang="zh-CN" sz="1600" i="1" dirty="0">
                <a:latin typeface="微软雅黑" panose="020B0503020204020204" pitchFamily="34" charset="-122"/>
                <a:ea typeface="微软雅黑" panose="020B0503020204020204" pitchFamily="34" charset="-122"/>
              </a:rPr>
              <a:t>– </a:t>
            </a:r>
            <a:r>
              <a:rPr lang="zh-TW" altLang="en-US" sz="1600" i="1" dirty="0">
                <a:latin typeface="微软雅黑" panose="020B0503020204020204" pitchFamily="34" charset="-122"/>
                <a:ea typeface="微软雅黑" panose="020B0503020204020204" pitchFamily="34" charset="-122"/>
              </a:rPr>
              <a:t>這些需要在簽訂合作之前先說明</a:t>
            </a:r>
            <a:r>
              <a:rPr lang="zh-CN" altLang="en-US" sz="1600" i="1" dirty="0">
                <a:latin typeface="微软雅黑" panose="020B0503020204020204" pitchFamily="34" charset="-122"/>
                <a:ea typeface="微软雅黑" panose="020B0503020204020204" pitchFamily="34" charset="-122"/>
              </a:rPr>
              <a:t>，在合作内容以及最終交付物不明確的情況下，很難簽訂合作合同</a:t>
            </a:r>
            <a:endParaRPr lang="en-GB" sz="1600" i="1" dirty="0">
              <a:latin typeface="微软雅黑" panose="020B0503020204020204" pitchFamily="34" charset="-122"/>
              <a:ea typeface="微软雅黑" panose="020B0503020204020204" pitchFamily="34" charset="-122"/>
            </a:endParaRPr>
          </a:p>
        </p:txBody>
      </p:sp>
      <p:sp>
        <p:nvSpPr>
          <p:cNvPr id="8" name="object 6"/>
          <p:cNvSpPr txBox="1">
            <a:spLocks noGrp="1"/>
          </p:cNvSpPr>
          <p:nvPr>
            <p:ph type="sldNum" sz="quarter" idx="12"/>
          </p:nvPr>
        </p:nvSpPr>
        <p:spPr>
          <a:xfrm>
            <a:off x="266701" y="6370638"/>
            <a:ext cx="547687" cy="344488"/>
          </a:xfrm>
        </p:spPr>
        <p:txBody>
          <a:bodyPr/>
          <a:lstStyle/>
          <a:p>
            <a:fld id="{81D60167-4931-47E6-BA6A-407CBD079E47}" type="slidenum">
              <a:rPr lang="en-GB" smtClean="0">
                <a:latin typeface="+mn-lt"/>
              </a:rPr>
              <a:pPr/>
              <a:t>3</a:t>
            </a:fld>
            <a:endParaRPr lang="en-GB" dirty="0">
              <a:latin typeface="+mn-lt"/>
            </a:endParaRPr>
          </a:p>
        </p:txBody>
      </p:sp>
    </p:spTree>
    <p:extLst>
      <p:ext uri="{BB962C8B-B14F-4D97-AF65-F5344CB8AC3E}">
        <p14:creationId xmlns:p14="http://schemas.microsoft.com/office/powerpoint/2010/main" val="396207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a:bodyPr>
          <a:lstStyle/>
          <a:p>
            <a:r>
              <a:rPr lang="en-GB" sz="3200" b="1" dirty="0">
                <a:latin typeface="+mn-lt"/>
              </a:rPr>
              <a:t>Company Information</a:t>
            </a:r>
          </a:p>
        </p:txBody>
      </p:sp>
      <p:sp>
        <p:nvSpPr>
          <p:cNvPr id="9" name="Content Placeholder 8"/>
          <p:cNvSpPr>
            <a:spLocks noGrp="1"/>
          </p:cNvSpPr>
          <p:nvPr>
            <p:ph idx="1"/>
          </p:nvPr>
        </p:nvSpPr>
        <p:spPr>
          <a:xfrm>
            <a:off x="266701" y="1073783"/>
            <a:ext cx="11590337" cy="3452035"/>
          </a:xfrm>
        </p:spPr>
        <p:txBody>
          <a:bodyPr>
            <a:normAutofit fontScale="92500" lnSpcReduction="20000"/>
          </a:bodyPr>
          <a:lstStyle/>
          <a:p>
            <a:r>
              <a:rPr lang="en-GB" dirty="0">
                <a:latin typeface="+mn-lt"/>
              </a:rPr>
              <a:t>Company name: </a:t>
            </a:r>
          </a:p>
          <a:p>
            <a:r>
              <a:rPr lang="en-GB" dirty="0">
                <a:latin typeface="+mn-lt"/>
              </a:rPr>
              <a:t>Company registered number:</a:t>
            </a:r>
          </a:p>
          <a:p>
            <a:r>
              <a:rPr lang="en-GB" dirty="0">
                <a:latin typeface="+mn-lt"/>
              </a:rPr>
              <a:t>Location:</a:t>
            </a:r>
          </a:p>
          <a:p>
            <a:r>
              <a:rPr lang="en-GB" dirty="0">
                <a:latin typeface="+mn-lt"/>
              </a:rPr>
              <a:t>CEO:</a:t>
            </a:r>
          </a:p>
          <a:p>
            <a:r>
              <a:rPr lang="en-GB" dirty="0">
                <a:latin typeface="+mn-lt"/>
              </a:rPr>
              <a:t>Year established:</a:t>
            </a:r>
          </a:p>
          <a:p>
            <a:r>
              <a:rPr lang="en-GB" dirty="0">
                <a:latin typeface="+mn-lt"/>
              </a:rPr>
              <a:t>Number of employees:</a:t>
            </a:r>
          </a:p>
          <a:p>
            <a:r>
              <a:rPr lang="en-GB" dirty="0"/>
              <a:t>Investments:</a:t>
            </a:r>
            <a:endParaRPr lang="en-GB" dirty="0">
              <a:latin typeface="+mn-lt"/>
            </a:endParaRPr>
          </a:p>
          <a:p>
            <a:r>
              <a:rPr lang="en-GB" dirty="0">
                <a:latin typeface="+mn-lt"/>
              </a:rPr>
              <a:t>Contact email:</a:t>
            </a:r>
          </a:p>
          <a:p>
            <a:r>
              <a:rPr lang="en-GB" dirty="0"/>
              <a:t>Contact </a:t>
            </a:r>
            <a:r>
              <a:rPr lang="en-GB" dirty="0">
                <a:latin typeface="+mn-lt"/>
              </a:rPr>
              <a:t>phone number:</a:t>
            </a:r>
          </a:p>
          <a:p>
            <a:endParaRPr lang="en-GB" dirty="0">
              <a:latin typeface="+mn-lt"/>
            </a:endParaRPr>
          </a:p>
        </p:txBody>
      </p:sp>
      <p:sp>
        <p:nvSpPr>
          <p:cNvPr id="3" name="Rectangle 2"/>
          <p:cNvSpPr/>
          <p:nvPr/>
        </p:nvSpPr>
        <p:spPr>
          <a:xfrm>
            <a:off x="8499423" y="1493507"/>
            <a:ext cx="2353455" cy="11897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Company Logo </a:t>
            </a:r>
          </a:p>
        </p:txBody>
      </p:sp>
      <p:sp>
        <p:nvSpPr>
          <p:cNvPr id="8" name="object 6"/>
          <p:cNvSpPr txBox="1">
            <a:spLocks noGrp="1"/>
          </p:cNvSpPr>
          <p:nvPr>
            <p:ph type="sldNum" sz="quarter" idx="12"/>
          </p:nvPr>
        </p:nvSpPr>
        <p:spPr>
          <a:xfrm>
            <a:off x="266701" y="6370638"/>
            <a:ext cx="547687" cy="344488"/>
          </a:xfrm>
        </p:spPr>
        <p:txBody>
          <a:bodyPr/>
          <a:lstStyle/>
          <a:p>
            <a:fld id="{81D60167-4931-47E6-BA6A-407CBD079E47}" type="slidenum">
              <a:rPr lang="en-GB" smtClean="0">
                <a:latin typeface="+mn-lt"/>
              </a:rPr>
              <a:pPr/>
              <a:t>4</a:t>
            </a:fld>
            <a:endParaRPr lang="en-GB" dirty="0">
              <a:latin typeface="+mn-lt"/>
            </a:endParaRPr>
          </a:p>
        </p:txBody>
      </p:sp>
      <p:sp>
        <p:nvSpPr>
          <p:cNvPr id="4" name="TextBox 3"/>
          <p:cNvSpPr txBox="1"/>
          <p:nvPr/>
        </p:nvSpPr>
        <p:spPr>
          <a:xfrm>
            <a:off x="2121412" y="4892992"/>
            <a:ext cx="7062929" cy="1200329"/>
          </a:xfrm>
          <a:prstGeom prst="rect">
            <a:avLst/>
          </a:prstGeom>
          <a:noFill/>
          <a:ln>
            <a:solidFill>
              <a:srgbClr val="9966FF"/>
            </a:solidFill>
          </a:ln>
        </p:spPr>
        <p:txBody>
          <a:bodyPr wrap="square" rtlCol="0">
            <a:spAutoFit/>
          </a:bodyPr>
          <a:lstStyle/>
          <a:p>
            <a:r>
              <a:rPr lang="en-US" i="1" dirty="0"/>
              <a:t>To delete this instruction box before delivery !</a:t>
            </a:r>
          </a:p>
          <a:p>
            <a:r>
              <a:rPr lang="en-US" i="1" dirty="0"/>
              <a:t>Please fill slides 3 to 10.</a:t>
            </a:r>
          </a:p>
          <a:p>
            <a:r>
              <a:rPr lang="en-US" i="1" dirty="0"/>
              <a:t>Send it, together with a generic company presentation.</a:t>
            </a:r>
          </a:p>
          <a:p>
            <a:r>
              <a:rPr lang="en-US" i="1" dirty="0"/>
              <a:t>Make sure that the two files will not exceed 10mb.</a:t>
            </a:r>
          </a:p>
        </p:txBody>
      </p:sp>
    </p:spTree>
    <p:extLst>
      <p:ext uri="{BB962C8B-B14F-4D97-AF65-F5344CB8AC3E}">
        <p14:creationId xmlns:p14="http://schemas.microsoft.com/office/powerpoint/2010/main" val="144524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a:bodyPr>
          <a:lstStyle/>
          <a:p>
            <a:r>
              <a:rPr lang="en-GB" sz="3200" b="1" dirty="0">
                <a:latin typeface="+mn-lt"/>
              </a:rPr>
              <a:t>Management team</a:t>
            </a:r>
          </a:p>
        </p:txBody>
      </p:sp>
      <p:sp>
        <p:nvSpPr>
          <p:cNvPr id="3" name="Content Placeholder 2"/>
          <p:cNvSpPr>
            <a:spLocks noGrp="1"/>
          </p:cNvSpPr>
          <p:nvPr>
            <p:ph idx="1"/>
          </p:nvPr>
        </p:nvSpPr>
        <p:spPr>
          <a:xfrm>
            <a:off x="300831" y="956553"/>
            <a:ext cx="11590337" cy="2596116"/>
          </a:xfrm>
        </p:spPr>
        <p:txBody>
          <a:bodyPr/>
          <a:lstStyle/>
          <a:p>
            <a:endParaRPr lang="en-GB" dirty="0">
              <a:latin typeface="+mn-lt"/>
            </a:endParaRPr>
          </a:p>
        </p:txBody>
      </p:sp>
      <p:sp>
        <p:nvSpPr>
          <p:cNvPr id="9" name="object 6"/>
          <p:cNvSpPr txBox="1">
            <a:spLocks noGrp="1"/>
          </p:cNvSpPr>
          <p:nvPr>
            <p:ph type="sldNum" sz="quarter" idx="12"/>
          </p:nvPr>
        </p:nvSpPr>
        <p:spPr>
          <a:xfrm>
            <a:off x="266701" y="6370638"/>
            <a:ext cx="547687" cy="344488"/>
          </a:xfrm>
        </p:spPr>
        <p:txBody>
          <a:bodyPr/>
          <a:lstStyle/>
          <a:p>
            <a:fld id="{81D60167-4931-47E6-BA6A-407CBD079E47}" type="slidenum">
              <a:rPr lang="en-GB" smtClean="0">
                <a:latin typeface="+mn-lt"/>
              </a:rPr>
              <a:pPr/>
              <a:t>5</a:t>
            </a:fld>
            <a:endParaRPr lang="en-GB" dirty="0">
              <a:latin typeface="+mn-lt"/>
            </a:endParaRPr>
          </a:p>
        </p:txBody>
      </p:sp>
      <p:sp>
        <p:nvSpPr>
          <p:cNvPr id="7" name="TextBox 6"/>
          <p:cNvSpPr txBox="1"/>
          <p:nvPr/>
        </p:nvSpPr>
        <p:spPr>
          <a:xfrm>
            <a:off x="814388" y="5047040"/>
            <a:ext cx="11214006" cy="1323439"/>
          </a:xfrm>
          <a:prstGeom prst="rect">
            <a:avLst/>
          </a:prstGeom>
          <a:noFill/>
          <a:ln>
            <a:solidFill>
              <a:schemeClr val="tx2">
                <a:lumMod val="60000"/>
                <a:lumOff val="40000"/>
              </a:schemeClr>
            </a:solidFill>
          </a:ln>
        </p:spPr>
        <p:txBody>
          <a:bodyPr wrap="square" rtlCol="0">
            <a:spAutoFit/>
          </a:bodyPr>
          <a:lstStyle/>
          <a:p>
            <a:r>
              <a:rPr lang="en-GB" sz="1600" i="1" dirty="0"/>
              <a:t>To delete </a:t>
            </a:r>
            <a:r>
              <a:rPr lang="en-IL" sz="1600" i="1" dirty="0"/>
              <a:t>–</a:t>
            </a:r>
            <a:endParaRPr lang="en-GB" sz="1600" i="1" dirty="0"/>
          </a:p>
          <a:p>
            <a:r>
              <a:rPr lang="en-US" sz="1600" i="1" dirty="0"/>
              <a:t>One slide only!</a:t>
            </a:r>
          </a:p>
          <a:p>
            <a:r>
              <a:rPr lang="en-US" sz="1600" i="1" dirty="0"/>
              <a:t>It is good to show that you have key specialist technical staff and board members that contribute to the specific company expertise.</a:t>
            </a:r>
          </a:p>
          <a:p>
            <a:r>
              <a:rPr lang="en-US" sz="1600" i="1" dirty="0"/>
              <a:t>All of this info can aid our judges to get an understanding of your company capability and technology developments.</a:t>
            </a:r>
          </a:p>
        </p:txBody>
      </p:sp>
    </p:spTree>
    <p:extLst>
      <p:ext uri="{BB962C8B-B14F-4D97-AF65-F5344CB8AC3E}">
        <p14:creationId xmlns:p14="http://schemas.microsoft.com/office/powerpoint/2010/main" val="213943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a:bodyPr>
          <a:lstStyle/>
          <a:p>
            <a:r>
              <a:rPr lang="en-GB" sz="3200" b="1" dirty="0">
                <a:latin typeface="+mn-lt"/>
              </a:rPr>
              <a:t>Company overview</a:t>
            </a:r>
          </a:p>
        </p:txBody>
      </p:sp>
      <p:sp>
        <p:nvSpPr>
          <p:cNvPr id="3" name="Content Placeholder 2"/>
          <p:cNvSpPr>
            <a:spLocks noGrp="1"/>
          </p:cNvSpPr>
          <p:nvPr>
            <p:ph idx="1"/>
          </p:nvPr>
        </p:nvSpPr>
        <p:spPr>
          <a:xfrm>
            <a:off x="300831" y="956553"/>
            <a:ext cx="11590337" cy="2596116"/>
          </a:xfrm>
        </p:spPr>
        <p:txBody>
          <a:bodyPr/>
          <a:lstStyle/>
          <a:p>
            <a:endParaRPr lang="en-GB" dirty="0">
              <a:latin typeface="+mn-lt"/>
            </a:endParaRPr>
          </a:p>
        </p:txBody>
      </p:sp>
      <p:sp>
        <p:nvSpPr>
          <p:cNvPr id="9" name="object 6"/>
          <p:cNvSpPr txBox="1">
            <a:spLocks noGrp="1"/>
          </p:cNvSpPr>
          <p:nvPr>
            <p:ph type="sldNum" sz="quarter" idx="12"/>
          </p:nvPr>
        </p:nvSpPr>
        <p:spPr>
          <a:xfrm>
            <a:off x="266701" y="6370638"/>
            <a:ext cx="547687" cy="344488"/>
          </a:xfrm>
        </p:spPr>
        <p:txBody>
          <a:bodyPr/>
          <a:lstStyle/>
          <a:p>
            <a:fld id="{81D60167-4931-47E6-BA6A-407CBD079E47}" type="slidenum">
              <a:rPr lang="en-GB" smtClean="0">
                <a:latin typeface="+mn-lt"/>
              </a:rPr>
              <a:pPr/>
              <a:t>6</a:t>
            </a:fld>
            <a:endParaRPr lang="en-GB" dirty="0">
              <a:latin typeface="+mn-lt"/>
            </a:endParaRPr>
          </a:p>
        </p:txBody>
      </p:sp>
      <p:sp>
        <p:nvSpPr>
          <p:cNvPr id="11" name="TextBox 10"/>
          <p:cNvSpPr txBox="1"/>
          <p:nvPr/>
        </p:nvSpPr>
        <p:spPr>
          <a:xfrm>
            <a:off x="814388" y="5291198"/>
            <a:ext cx="10326858" cy="1077218"/>
          </a:xfrm>
          <a:prstGeom prst="rect">
            <a:avLst/>
          </a:prstGeom>
          <a:noFill/>
          <a:ln>
            <a:solidFill>
              <a:schemeClr val="tx2">
                <a:lumMod val="60000"/>
                <a:lumOff val="40000"/>
              </a:schemeClr>
            </a:solidFill>
          </a:ln>
        </p:spPr>
        <p:txBody>
          <a:bodyPr wrap="square" rtlCol="0">
            <a:spAutoFit/>
          </a:bodyPr>
          <a:lstStyle/>
          <a:p>
            <a:r>
              <a:rPr lang="en-GB" sz="1600" i="1" dirty="0"/>
              <a:t>To delete </a:t>
            </a:r>
            <a:r>
              <a:rPr lang="en-IL" sz="1600" i="1" dirty="0"/>
              <a:t>–</a:t>
            </a:r>
            <a:endParaRPr lang="en-GB" sz="1600" i="1" dirty="0"/>
          </a:p>
          <a:p>
            <a:r>
              <a:rPr lang="en-US" sz="1600" i="1" dirty="0"/>
              <a:t>One slide only!</a:t>
            </a:r>
          </a:p>
          <a:p>
            <a:r>
              <a:rPr lang="en-US" sz="1600" i="1" dirty="0"/>
              <a:t>200 words elevator pitch for the company.</a:t>
            </a:r>
          </a:p>
          <a:p>
            <a:r>
              <a:rPr lang="en-US" sz="1600" i="1" dirty="0"/>
              <a:t>Plus 3-4 bullet points that define and differentiate the company.</a:t>
            </a:r>
          </a:p>
        </p:txBody>
      </p:sp>
    </p:spTree>
    <p:extLst>
      <p:ext uri="{BB962C8B-B14F-4D97-AF65-F5344CB8AC3E}">
        <p14:creationId xmlns:p14="http://schemas.microsoft.com/office/powerpoint/2010/main" val="68538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a:bodyPr>
          <a:lstStyle/>
          <a:p>
            <a:r>
              <a:rPr lang="en-GB" sz="3200" b="1" dirty="0">
                <a:latin typeface="+mn-lt"/>
              </a:rPr>
              <a:t>Company background</a:t>
            </a:r>
          </a:p>
        </p:txBody>
      </p:sp>
      <p:sp>
        <p:nvSpPr>
          <p:cNvPr id="3" name="Content Placeholder 2"/>
          <p:cNvSpPr>
            <a:spLocks noGrp="1"/>
          </p:cNvSpPr>
          <p:nvPr>
            <p:ph idx="1"/>
          </p:nvPr>
        </p:nvSpPr>
        <p:spPr>
          <a:xfrm>
            <a:off x="300831" y="956553"/>
            <a:ext cx="11590337" cy="2596116"/>
          </a:xfrm>
        </p:spPr>
        <p:txBody>
          <a:bodyPr/>
          <a:lstStyle/>
          <a:p>
            <a:endParaRPr lang="en-GB" dirty="0">
              <a:latin typeface="+mn-lt"/>
            </a:endParaRPr>
          </a:p>
        </p:txBody>
      </p:sp>
      <p:sp>
        <p:nvSpPr>
          <p:cNvPr id="9" name="object 6"/>
          <p:cNvSpPr txBox="1">
            <a:spLocks noGrp="1"/>
          </p:cNvSpPr>
          <p:nvPr>
            <p:ph type="sldNum" sz="quarter" idx="12"/>
          </p:nvPr>
        </p:nvSpPr>
        <p:spPr>
          <a:xfrm>
            <a:off x="266701" y="6370638"/>
            <a:ext cx="547687" cy="344488"/>
          </a:xfrm>
        </p:spPr>
        <p:txBody>
          <a:bodyPr/>
          <a:lstStyle/>
          <a:p>
            <a:fld id="{81D60167-4931-47E6-BA6A-407CBD079E47}" type="slidenum">
              <a:rPr lang="en-GB" smtClean="0">
                <a:latin typeface="+mn-lt"/>
              </a:rPr>
              <a:pPr/>
              <a:t>7</a:t>
            </a:fld>
            <a:endParaRPr lang="en-GB" dirty="0">
              <a:latin typeface="+mn-lt"/>
            </a:endParaRPr>
          </a:p>
        </p:txBody>
      </p:sp>
      <p:sp>
        <p:nvSpPr>
          <p:cNvPr id="7" name="TextBox 6"/>
          <p:cNvSpPr txBox="1"/>
          <p:nvPr/>
        </p:nvSpPr>
        <p:spPr>
          <a:xfrm>
            <a:off x="814388" y="5291198"/>
            <a:ext cx="11126600" cy="1077218"/>
          </a:xfrm>
          <a:prstGeom prst="rect">
            <a:avLst/>
          </a:prstGeom>
          <a:noFill/>
          <a:ln>
            <a:solidFill>
              <a:schemeClr val="tx2">
                <a:lumMod val="60000"/>
                <a:lumOff val="40000"/>
              </a:schemeClr>
            </a:solidFill>
          </a:ln>
        </p:spPr>
        <p:txBody>
          <a:bodyPr wrap="square" rtlCol="0">
            <a:spAutoFit/>
          </a:bodyPr>
          <a:lstStyle/>
          <a:p>
            <a:r>
              <a:rPr lang="en-GB" sz="1600" i="1" dirty="0"/>
              <a:t>To delete </a:t>
            </a:r>
            <a:r>
              <a:rPr lang="en-IL" sz="1600" i="1" dirty="0"/>
              <a:t>–</a:t>
            </a:r>
            <a:endParaRPr lang="en-GB" sz="1600" i="1" dirty="0"/>
          </a:p>
          <a:p>
            <a:r>
              <a:rPr lang="en-US" sz="1600" i="1" dirty="0"/>
              <a:t>1-3 slides only!</a:t>
            </a:r>
          </a:p>
          <a:p>
            <a:r>
              <a:rPr lang="en-US" sz="1600" i="1" dirty="0"/>
              <a:t>You may insert your standard company slides.</a:t>
            </a:r>
          </a:p>
          <a:p>
            <a:r>
              <a:rPr lang="en-US" sz="1600" i="1" dirty="0"/>
              <a:t>Additional slides that provide in-depth insight into the company activity, usecase, achievements and differentiation.</a:t>
            </a:r>
          </a:p>
        </p:txBody>
      </p:sp>
    </p:spTree>
    <p:extLst>
      <p:ext uri="{BB962C8B-B14F-4D97-AF65-F5344CB8AC3E}">
        <p14:creationId xmlns:p14="http://schemas.microsoft.com/office/powerpoint/2010/main" val="239957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a:bodyPr>
          <a:lstStyle/>
          <a:p>
            <a:r>
              <a:rPr lang="en-GB" sz="3200" b="1" dirty="0">
                <a:latin typeface="+mn-lt"/>
              </a:rPr>
              <a:t>Company </a:t>
            </a:r>
            <a:r>
              <a:rPr lang="en-GB" sz="3200" b="1" dirty="0"/>
              <a:t>core technology </a:t>
            </a:r>
            <a:endParaRPr lang="en-GB" sz="3200" b="1" dirty="0">
              <a:latin typeface="+mn-lt"/>
            </a:endParaRPr>
          </a:p>
        </p:txBody>
      </p:sp>
      <p:sp>
        <p:nvSpPr>
          <p:cNvPr id="3" name="Content Placeholder 2"/>
          <p:cNvSpPr>
            <a:spLocks noGrp="1"/>
          </p:cNvSpPr>
          <p:nvPr>
            <p:ph idx="1"/>
          </p:nvPr>
        </p:nvSpPr>
        <p:spPr>
          <a:xfrm>
            <a:off x="300831" y="956553"/>
            <a:ext cx="11590337" cy="2596116"/>
          </a:xfrm>
        </p:spPr>
        <p:txBody>
          <a:bodyPr/>
          <a:lstStyle/>
          <a:p>
            <a:endParaRPr lang="en-GB" dirty="0">
              <a:latin typeface="+mn-lt"/>
            </a:endParaRPr>
          </a:p>
        </p:txBody>
      </p:sp>
      <p:sp>
        <p:nvSpPr>
          <p:cNvPr id="9" name="object 6"/>
          <p:cNvSpPr txBox="1">
            <a:spLocks noGrp="1"/>
          </p:cNvSpPr>
          <p:nvPr>
            <p:ph type="sldNum" sz="quarter" idx="12"/>
          </p:nvPr>
        </p:nvSpPr>
        <p:spPr>
          <a:xfrm>
            <a:off x="266701" y="6370638"/>
            <a:ext cx="547687" cy="344488"/>
          </a:xfrm>
        </p:spPr>
        <p:txBody>
          <a:bodyPr/>
          <a:lstStyle/>
          <a:p>
            <a:fld id="{81D60167-4931-47E6-BA6A-407CBD079E47}" type="slidenum">
              <a:rPr lang="en-GB" smtClean="0">
                <a:latin typeface="+mn-lt"/>
              </a:rPr>
              <a:pPr/>
              <a:t>8</a:t>
            </a:fld>
            <a:endParaRPr lang="en-GB" dirty="0">
              <a:latin typeface="+mn-lt"/>
            </a:endParaRPr>
          </a:p>
        </p:txBody>
      </p:sp>
      <p:sp>
        <p:nvSpPr>
          <p:cNvPr id="7" name="TextBox 6"/>
          <p:cNvSpPr txBox="1"/>
          <p:nvPr/>
        </p:nvSpPr>
        <p:spPr>
          <a:xfrm>
            <a:off x="927813" y="4800660"/>
            <a:ext cx="10326858" cy="1323439"/>
          </a:xfrm>
          <a:prstGeom prst="rect">
            <a:avLst/>
          </a:prstGeom>
          <a:noFill/>
          <a:ln>
            <a:solidFill>
              <a:schemeClr val="tx2">
                <a:lumMod val="60000"/>
                <a:lumOff val="40000"/>
              </a:schemeClr>
            </a:solidFill>
          </a:ln>
        </p:spPr>
        <p:txBody>
          <a:bodyPr wrap="square" rtlCol="0">
            <a:spAutoFit/>
          </a:bodyPr>
          <a:lstStyle/>
          <a:p>
            <a:r>
              <a:rPr lang="en-GB" sz="1600" i="1" dirty="0"/>
              <a:t>To delete </a:t>
            </a:r>
            <a:r>
              <a:rPr lang="en-IL" sz="1600" i="1" dirty="0"/>
              <a:t>–</a:t>
            </a:r>
            <a:endParaRPr lang="en-GB" sz="1600" i="1" dirty="0"/>
          </a:p>
          <a:p>
            <a:r>
              <a:rPr lang="en-US" sz="1600" i="1" dirty="0"/>
              <a:t>1-2 slides only!</a:t>
            </a:r>
          </a:p>
          <a:p>
            <a:r>
              <a:rPr lang="en-US" sz="1600" i="1" dirty="0"/>
              <a:t>You may insert your standard company slides.</a:t>
            </a:r>
          </a:p>
          <a:p>
            <a:r>
              <a:rPr lang="en-US" sz="1600" i="1" dirty="0"/>
              <a:t>Additional slides that provide in-depth review of your UNIQUE technology.</a:t>
            </a:r>
          </a:p>
          <a:p>
            <a:r>
              <a:rPr lang="en-US" sz="1600" i="1" dirty="0"/>
              <a:t>Please note that the main objective of Samsung is to identify superb capabilities and technologies to add to new products</a:t>
            </a:r>
          </a:p>
        </p:txBody>
      </p:sp>
    </p:spTree>
    <p:extLst>
      <p:ext uri="{BB962C8B-B14F-4D97-AF65-F5344CB8AC3E}">
        <p14:creationId xmlns:p14="http://schemas.microsoft.com/office/powerpoint/2010/main" val="73650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701" y="105749"/>
            <a:ext cx="8259232" cy="755650"/>
          </a:xfrm>
        </p:spPr>
        <p:txBody>
          <a:bodyPr>
            <a:noAutofit/>
          </a:bodyPr>
          <a:lstStyle/>
          <a:p>
            <a:r>
              <a:rPr lang="en-GB" sz="3200" b="1" dirty="0">
                <a:latin typeface="+mn-lt"/>
              </a:rPr>
              <a:t>Detailed PoC proposal for Boost-up</a:t>
            </a:r>
          </a:p>
        </p:txBody>
      </p:sp>
      <p:sp>
        <p:nvSpPr>
          <p:cNvPr id="9" name="Content Placeholder 8"/>
          <p:cNvSpPr>
            <a:spLocks noGrp="1"/>
          </p:cNvSpPr>
          <p:nvPr>
            <p:ph idx="1"/>
          </p:nvPr>
        </p:nvSpPr>
        <p:spPr>
          <a:xfrm>
            <a:off x="266701" y="1073784"/>
            <a:ext cx="11590337" cy="2372801"/>
          </a:xfrm>
        </p:spPr>
        <p:txBody>
          <a:bodyPr>
            <a:normAutofit/>
          </a:bodyPr>
          <a:lstStyle/>
          <a:p>
            <a:endParaRPr lang="en-GB" dirty="0">
              <a:latin typeface="+mn-lt"/>
            </a:endParaRPr>
          </a:p>
        </p:txBody>
      </p:sp>
      <p:sp>
        <p:nvSpPr>
          <p:cNvPr id="10" name="object 6"/>
          <p:cNvSpPr txBox="1">
            <a:spLocks noGrp="1"/>
          </p:cNvSpPr>
          <p:nvPr>
            <p:ph type="sldNum" sz="quarter" idx="12"/>
          </p:nvPr>
        </p:nvSpPr>
        <p:spPr>
          <a:xfrm>
            <a:off x="266701" y="6370638"/>
            <a:ext cx="547687" cy="344488"/>
          </a:xfrm>
        </p:spPr>
        <p:txBody>
          <a:bodyPr/>
          <a:lstStyle/>
          <a:p>
            <a:fld id="{81D60167-4931-47E6-BA6A-407CBD079E47}" type="slidenum">
              <a:rPr lang="en-GB" smtClean="0">
                <a:latin typeface="+mn-lt"/>
              </a:rPr>
              <a:pPr/>
              <a:t>9</a:t>
            </a:fld>
            <a:endParaRPr lang="en-GB" dirty="0">
              <a:latin typeface="+mn-lt"/>
            </a:endParaRPr>
          </a:p>
        </p:txBody>
      </p:sp>
      <p:sp>
        <p:nvSpPr>
          <p:cNvPr id="7" name="TextBox 6"/>
          <p:cNvSpPr txBox="1"/>
          <p:nvPr/>
        </p:nvSpPr>
        <p:spPr>
          <a:xfrm>
            <a:off x="898440" y="4466667"/>
            <a:ext cx="10326858" cy="1815882"/>
          </a:xfrm>
          <a:prstGeom prst="rect">
            <a:avLst/>
          </a:prstGeom>
          <a:noFill/>
          <a:ln>
            <a:solidFill>
              <a:schemeClr val="tx2">
                <a:lumMod val="60000"/>
                <a:lumOff val="40000"/>
              </a:schemeClr>
            </a:solidFill>
          </a:ln>
        </p:spPr>
        <p:txBody>
          <a:bodyPr wrap="square" rtlCol="0">
            <a:spAutoFit/>
          </a:bodyPr>
          <a:lstStyle/>
          <a:p>
            <a:r>
              <a:rPr lang="en-GB" sz="1600" i="1" dirty="0"/>
              <a:t>To delete </a:t>
            </a:r>
            <a:r>
              <a:rPr lang="en-IL" sz="1600" i="1" dirty="0"/>
              <a:t>–</a:t>
            </a:r>
            <a:endParaRPr lang="en-GB" sz="1600" i="1" dirty="0"/>
          </a:p>
          <a:p>
            <a:r>
              <a:rPr lang="en-US" sz="1600" i="1" dirty="0"/>
              <a:t>Please describe in detail the proof of concept project you plan to deliver for Samsung Research through Boost-up, it should be clear from the description exactly what the PoC project will finally deliver for our evaluation at the end of the 3 ~9 months funded project. You should also describe the possible benefits for Samsung Research of this implementation. Visual description, sketches and graphs are a big plus.</a:t>
            </a:r>
            <a:br>
              <a:rPr lang="en-US" sz="1600" i="1" dirty="0"/>
            </a:br>
            <a:r>
              <a:rPr lang="en-US" sz="1600" i="1" dirty="0"/>
              <a:t>Please limit this to one (best) or two pages to describe this. </a:t>
            </a:r>
            <a:br>
              <a:rPr lang="en-US" sz="1600" i="1" dirty="0"/>
            </a:br>
            <a:r>
              <a:rPr lang="en-US" sz="1600" i="1" dirty="0"/>
              <a:t>NOTE: Since our judges are looking for a clear description of the PoC this is the most important section.</a:t>
            </a:r>
          </a:p>
        </p:txBody>
      </p:sp>
    </p:spTree>
    <p:extLst>
      <p:ext uri="{BB962C8B-B14F-4D97-AF65-F5344CB8AC3E}">
        <p14:creationId xmlns:p14="http://schemas.microsoft.com/office/powerpoint/2010/main" val="344384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1232</Words>
  <Application>Microsoft Office PowerPoint</Application>
  <PresentationFormat>宽屏</PresentationFormat>
  <Paragraphs>90</Paragraphs>
  <Slides>11</Slides>
  <Notes>10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11</vt:i4>
      </vt:variant>
    </vt:vector>
  </HeadingPairs>
  <TitlesOfParts>
    <vt:vector size="18" baseType="lpstr">
      <vt:lpstr>맑은 고딕</vt:lpstr>
      <vt:lpstr>微软雅黑</vt:lpstr>
      <vt:lpstr>Arial</vt:lpstr>
      <vt:lpstr>Samsung Sharp Sans Bold</vt:lpstr>
      <vt:lpstr>SamsungOne 400</vt:lpstr>
      <vt:lpstr>SamsungOne-700</vt:lpstr>
      <vt:lpstr>Office 테마</vt:lpstr>
      <vt:lpstr>[ company name ]   Boost-up with Samsung Research 2026 </vt:lpstr>
      <vt:lpstr>Guidelines for Entry form</vt:lpstr>
      <vt:lpstr>填寫 Tips</vt:lpstr>
      <vt:lpstr>Company Information</vt:lpstr>
      <vt:lpstr>Management team</vt:lpstr>
      <vt:lpstr>Company overview</vt:lpstr>
      <vt:lpstr>Company background</vt:lpstr>
      <vt:lpstr>Company core technology </vt:lpstr>
      <vt:lpstr>Detailed PoC proposal for Boost-up</vt:lpstr>
      <vt:lpstr>Project Schedule</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이학열/Open Innovation그룹(SR)/삼성전자</dc:creator>
  <cp:lastModifiedBy>Jifan Cui/Open Innovation Planning Group /SRC-Beijing/Senior Professional/Samsung Electronics</cp:lastModifiedBy>
  <cp:revision>22</cp:revision>
  <dcterms:created xsi:type="dcterms:W3CDTF">2024-06-04T01:24:49Z</dcterms:created>
  <dcterms:modified xsi:type="dcterms:W3CDTF">2025-10-31T08:48:37Z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y fmtid="{D5CDD505-2E9C-101B-9397-08002B2CF9AE}" pid="3" name="FLCMData">
    <vt:lpwstr>1B8EDB3C78AA72D6816AB1C313E8246E41010E811C9FF37B464842FFE0E1FA567CD89C4881E243859396DDAD69794DCEA0E5F488549BFE6FC57568A2CD2C9EBC</vt:lpwstr>
  </property>
</Properties>
</file>